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4"/>
  </p:notesMasterIdLst>
  <p:sldIdLst>
    <p:sldId id="296" r:id="rId2"/>
    <p:sldId id="310" r:id="rId3"/>
    <p:sldId id="311" r:id="rId4"/>
    <p:sldId id="318" r:id="rId5"/>
    <p:sldId id="316" r:id="rId6"/>
    <p:sldId id="312" r:id="rId7"/>
    <p:sldId id="319" r:id="rId8"/>
    <p:sldId id="321" r:id="rId9"/>
    <p:sldId id="400" r:id="rId10"/>
    <p:sldId id="401" r:id="rId11"/>
    <p:sldId id="402" r:id="rId12"/>
    <p:sldId id="404" r:id="rId13"/>
    <p:sldId id="405" r:id="rId14"/>
    <p:sldId id="407" r:id="rId15"/>
    <p:sldId id="313" r:id="rId16"/>
    <p:sldId id="314" r:id="rId17"/>
    <p:sldId id="315" r:id="rId18"/>
    <p:sldId id="320" r:id="rId19"/>
    <p:sldId id="408" r:id="rId20"/>
    <p:sldId id="409" r:id="rId21"/>
    <p:sldId id="410" r:id="rId22"/>
    <p:sldId id="41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47B73A-1540-4025-A25A-510DCB861993}">
          <p14:sldIdLst/>
        </p14:section>
        <p14:section name="Title Slides" id="{E64F0241-2156-4C20-BDA3-B56DFDADBE7D}">
          <p14:sldIdLst>
            <p14:sldId id="296"/>
            <p14:sldId id="310"/>
            <p14:sldId id="311"/>
            <p14:sldId id="318"/>
            <p14:sldId id="316"/>
            <p14:sldId id="312"/>
            <p14:sldId id="319"/>
            <p14:sldId id="321"/>
            <p14:sldId id="400"/>
            <p14:sldId id="401"/>
            <p14:sldId id="402"/>
            <p14:sldId id="404"/>
            <p14:sldId id="405"/>
            <p14:sldId id="407"/>
            <p14:sldId id="313"/>
            <p14:sldId id="314"/>
            <p14:sldId id="315"/>
            <p14:sldId id="320"/>
            <p14:sldId id="408"/>
            <p14:sldId id="409"/>
            <p14:sldId id="410"/>
            <p14:sldId id="411"/>
          </p14:sldIdLst>
        </p14:section>
        <p14:section name="Content" id="{72181DAB-C0E7-4FAF-AD88-5907F9F613B3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669D0-BB8C-42B8-A411-3610836430F0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F5B51-F5A4-4C27-90DE-085D3C0C5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9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Leilane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5A4B8-75F5-4872-88BD-6A2FBE3F30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49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Leilane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5A4B8-75F5-4872-88BD-6A2FBE3F30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307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Custo alto para rotular </a:t>
            </a:r>
            <a:r>
              <a:rPr lang="pt-BR" sz="1200" b="1" dirty="0">
                <a:solidFill>
                  <a:schemeClr val="accent1"/>
                </a:solidFill>
              </a:rPr>
              <a:t>toda</a:t>
            </a:r>
            <a:r>
              <a:rPr lang="pt-BR" sz="1200" dirty="0"/>
              <a:t> a base de dados. </a:t>
            </a:r>
            <a:endParaRPr lang="en-US" sz="260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i="1" dirty="0"/>
              <a:t>Labels</a:t>
            </a:r>
            <a:r>
              <a:rPr lang="pt-BR" sz="1200" dirty="0"/>
              <a:t> presente em </a:t>
            </a:r>
            <a:r>
              <a:rPr lang="pt-BR" sz="1200" b="1" dirty="0">
                <a:solidFill>
                  <a:schemeClr val="accent1"/>
                </a:solidFill>
              </a:rPr>
              <a:t>pequena porção</a:t>
            </a:r>
            <a:r>
              <a:rPr lang="pt-BR" sz="1200" dirty="0"/>
              <a:t> da base de dados. </a:t>
            </a:r>
            <a:endParaRPr lang="en-US" sz="260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Conjunto de dados não rotulados ainda apresentam </a:t>
            </a:r>
            <a:r>
              <a:rPr lang="pt-BR" sz="1200" b="1" dirty="0">
                <a:solidFill>
                  <a:schemeClr val="accent1"/>
                </a:solidFill>
              </a:rPr>
              <a:t>informações relevantes </a:t>
            </a:r>
            <a:r>
              <a:rPr lang="pt-BR" sz="1200" dirty="0"/>
              <a:t>sobre as categoriais para a construção do modelo ótimo.</a:t>
            </a:r>
            <a:endParaRPr lang="en-US" sz="2601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Contínua sequência de </a:t>
            </a:r>
            <a:r>
              <a:rPr lang="pt-BR" sz="1200" b="1" dirty="0">
                <a:solidFill>
                  <a:schemeClr val="accent1"/>
                </a:solidFill>
              </a:rPr>
              <a:t>tentativa e erro </a:t>
            </a:r>
            <a:r>
              <a:rPr lang="pt-BR" sz="1200" dirty="0"/>
              <a:t>(método de força-bruta)</a:t>
            </a:r>
            <a:endParaRPr lang="en-US" sz="2601" b="1" dirty="0">
              <a:solidFill>
                <a:schemeClr val="accent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Uma </a:t>
            </a:r>
            <a:r>
              <a:rPr lang="pt-BR" sz="1200" b="1" dirty="0">
                <a:solidFill>
                  <a:schemeClr val="accent1"/>
                </a:solidFill>
              </a:rPr>
              <a:t>ação</a:t>
            </a:r>
            <a:r>
              <a:rPr lang="pt-BR" sz="1200" dirty="0"/>
              <a:t> é tomada, as </a:t>
            </a:r>
            <a:r>
              <a:rPr lang="pt-BR" sz="1200" b="1" dirty="0">
                <a:solidFill>
                  <a:schemeClr val="accent1"/>
                </a:solidFill>
              </a:rPr>
              <a:t>consequências</a:t>
            </a:r>
            <a:r>
              <a:rPr lang="pt-BR" sz="1200" dirty="0"/>
              <a:t> que ocorrem são observadas, e a próxima ação </a:t>
            </a:r>
            <a:r>
              <a:rPr lang="pt-BR" sz="1200" b="1" dirty="0">
                <a:solidFill>
                  <a:schemeClr val="accent1"/>
                </a:solidFill>
              </a:rPr>
              <a:t>considerará</a:t>
            </a:r>
            <a:r>
              <a:rPr lang="pt-BR" sz="1200" dirty="0"/>
              <a:t> os resultados da ação anterior.</a:t>
            </a:r>
            <a:endParaRPr lang="en-US" sz="2601" b="1" dirty="0">
              <a:solidFill>
                <a:schemeClr val="accent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1" b="1" dirty="0">
                <a:solidFill>
                  <a:schemeClr val="accent1"/>
                </a:solidFill>
              </a:rPr>
              <a:t>A</a:t>
            </a:r>
            <a:r>
              <a:rPr lang="pt-BR" sz="1200" dirty="0"/>
              <a:t> tomada de decisão é baseada em </a:t>
            </a:r>
            <a:r>
              <a:rPr lang="pt-BR" sz="1200" b="1" dirty="0">
                <a:solidFill>
                  <a:schemeClr val="accent1"/>
                </a:solidFill>
              </a:rPr>
              <a:t>sinais de recompensa</a:t>
            </a:r>
            <a:r>
              <a:rPr lang="pt-BR" sz="1200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 err="1">
                <a:solidFill>
                  <a:schemeClr val="accent1"/>
                </a:solidFill>
              </a:rPr>
              <a:t>Sinais</a:t>
            </a:r>
            <a:r>
              <a:rPr lang="en-US" sz="900" b="1" dirty="0">
                <a:solidFill>
                  <a:schemeClr val="accent1"/>
                </a:solidFill>
              </a:rPr>
              <a:t> </a:t>
            </a:r>
            <a:r>
              <a:rPr lang="en-US" sz="900" b="1" dirty="0" err="1">
                <a:solidFill>
                  <a:schemeClr val="accent1"/>
                </a:solidFill>
              </a:rPr>
              <a:t>positivos</a:t>
            </a:r>
            <a:r>
              <a:rPr lang="en-US" sz="900" b="1" dirty="0">
                <a:solidFill>
                  <a:schemeClr val="accent1"/>
                </a:solidFill>
              </a:rPr>
              <a:t> </a:t>
            </a:r>
            <a:r>
              <a:rPr lang="en-US" sz="900" dirty="0" err="1"/>
              <a:t>encorajam</a:t>
            </a:r>
            <a:r>
              <a:rPr lang="en-US" sz="900" dirty="0"/>
              <a:t> a </a:t>
            </a:r>
            <a:r>
              <a:rPr lang="en-US" sz="900" dirty="0" err="1"/>
              <a:t>continuidade</a:t>
            </a:r>
            <a:r>
              <a:rPr lang="en-US" sz="900" dirty="0"/>
              <a:t> de </a:t>
            </a:r>
            <a:r>
              <a:rPr lang="en-US" sz="900" dirty="0" err="1"/>
              <a:t>uma</a:t>
            </a:r>
            <a:r>
              <a:rPr lang="en-US" sz="900" dirty="0"/>
              <a:t> </a:t>
            </a:r>
            <a:r>
              <a:rPr lang="en-US" sz="900" dirty="0" err="1"/>
              <a:t>sequência</a:t>
            </a:r>
            <a:r>
              <a:rPr lang="en-US" sz="900" dirty="0"/>
              <a:t> particular de </a:t>
            </a:r>
            <a:r>
              <a:rPr lang="en-US" sz="900" dirty="0" err="1"/>
              <a:t>ações</a:t>
            </a:r>
            <a:endParaRPr lang="en-US" sz="900" b="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 err="1">
                <a:solidFill>
                  <a:schemeClr val="accent1"/>
                </a:solidFill>
              </a:rPr>
              <a:t>Sinais</a:t>
            </a:r>
            <a:r>
              <a:rPr lang="en-US" sz="900" b="1" dirty="0">
                <a:solidFill>
                  <a:schemeClr val="accent1"/>
                </a:solidFill>
              </a:rPr>
              <a:t> </a:t>
            </a:r>
            <a:r>
              <a:rPr lang="en-US" sz="900" b="1" dirty="0" err="1">
                <a:solidFill>
                  <a:schemeClr val="accent1"/>
                </a:solidFill>
              </a:rPr>
              <a:t>negativos</a:t>
            </a:r>
            <a:r>
              <a:rPr lang="en-US" sz="900" b="1" dirty="0">
                <a:solidFill>
                  <a:schemeClr val="accent1"/>
                </a:solidFill>
              </a:rPr>
              <a:t> </a:t>
            </a:r>
            <a:r>
              <a:rPr lang="en-US" sz="900" dirty="0" err="1"/>
              <a:t>penalizam</a:t>
            </a:r>
            <a:r>
              <a:rPr lang="en-US" sz="900" dirty="0"/>
              <a:t> a </a:t>
            </a:r>
            <a:r>
              <a:rPr lang="en-US" sz="900" dirty="0" err="1"/>
              <a:t>continuidade</a:t>
            </a:r>
            <a:r>
              <a:rPr lang="en-US" sz="900" dirty="0"/>
              <a:t> de </a:t>
            </a:r>
            <a:r>
              <a:rPr lang="en-US" sz="900" dirty="0" err="1"/>
              <a:t>uma</a:t>
            </a:r>
            <a:r>
              <a:rPr lang="en-US" sz="900" dirty="0"/>
              <a:t> dada </a:t>
            </a:r>
            <a:r>
              <a:rPr lang="en-US" sz="900" dirty="0" err="1"/>
              <a:t>sequência</a:t>
            </a:r>
            <a:r>
              <a:rPr lang="en-US" sz="900" dirty="0"/>
              <a:t> particular de </a:t>
            </a:r>
            <a:r>
              <a:rPr lang="en-US" sz="900" dirty="0" err="1"/>
              <a:t>ações</a:t>
            </a:r>
            <a:endParaRPr lang="en-US" sz="9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5A4B8-75F5-4872-88BD-6A2FBE3F30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69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Leilane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5A4B8-75F5-4872-88BD-6A2FBE3F30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1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Leilane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5A4B8-75F5-4872-88BD-6A2FBE3F30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46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Leilane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5A4B8-75F5-4872-88BD-6A2FBE3F30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12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3EED-836C-4F3B-8238-D3B19EE01DD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90D6-982B-4301-8908-BFBF42B1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88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3EED-836C-4F3B-8238-D3B19EE01DD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90D6-982B-4301-8908-BFBF42B1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8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3EED-836C-4F3B-8238-D3B19EE01DD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90D6-982B-4301-8908-BFBF42B1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85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3EED-836C-4F3B-8238-D3B19EE01DD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90D6-982B-4301-8908-BFBF42B1F66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9709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3EED-836C-4F3B-8238-D3B19EE01DD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90D6-982B-4301-8908-BFBF42B1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33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3EED-836C-4F3B-8238-D3B19EE01DD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90D6-982B-4301-8908-BFBF42B1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355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3EED-836C-4F3B-8238-D3B19EE01DD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90D6-982B-4301-8908-BFBF42B1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713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3EED-836C-4F3B-8238-D3B19EE01DD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90D6-982B-4301-8908-BFBF42B1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67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3EED-836C-4F3B-8238-D3B19EE01DD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90D6-982B-4301-8908-BFBF42B1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158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91" y="395288"/>
            <a:ext cx="11407571" cy="8493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391" y="1296990"/>
            <a:ext cx="11407571" cy="4891087"/>
          </a:xfrm>
        </p:spPr>
        <p:txBody>
          <a:bodyPr/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2pPr>
            <a:lvl3pPr marL="746125" indent="-1698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314450" indent="-231775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4pPr>
            <a:lvl5pPr marL="1597025" indent="-2206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Footnotes are 9pt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550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91" y="395288"/>
            <a:ext cx="11407571" cy="8493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391" y="1296990"/>
            <a:ext cx="11407571" cy="4891087"/>
          </a:xfrm>
        </p:spPr>
        <p:txBody>
          <a:bodyPr/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2pPr>
            <a:lvl3pPr marL="746125" indent="-1698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314450" indent="-231775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4pPr>
            <a:lvl5pPr marL="1597025" indent="-2206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Footnotes are 9pt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8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3EED-836C-4F3B-8238-D3B19EE01DD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90D6-982B-4301-8908-BFBF42B1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808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91" y="395288"/>
            <a:ext cx="11407571" cy="8493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391" y="1296990"/>
            <a:ext cx="11407571" cy="4891087"/>
          </a:xfrm>
        </p:spPr>
        <p:txBody>
          <a:bodyPr/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2pPr>
            <a:lvl3pPr marL="746125" indent="-1698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314450" indent="-231775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4pPr>
            <a:lvl5pPr marL="1597025" indent="-2206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Footnotes are 9pt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3728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91" y="395288"/>
            <a:ext cx="11407571" cy="8493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391" y="1296990"/>
            <a:ext cx="11407571" cy="4891087"/>
          </a:xfrm>
        </p:spPr>
        <p:txBody>
          <a:bodyPr/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2pPr>
            <a:lvl3pPr marL="746125" indent="-1698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314450" indent="-231775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4pPr>
            <a:lvl5pPr marL="1597025" indent="-2206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Footnotes are 9pt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385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91" y="395288"/>
            <a:ext cx="11407571" cy="8493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391" y="1296990"/>
            <a:ext cx="11407571" cy="4891087"/>
          </a:xfrm>
        </p:spPr>
        <p:txBody>
          <a:bodyPr/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2pPr>
            <a:lvl3pPr marL="746125" indent="-1698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314450" indent="-231775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4pPr>
            <a:lvl5pPr marL="1597025" indent="-2206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Footnotes are 9pt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4754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91" y="395288"/>
            <a:ext cx="11407571" cy="8493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391" y="1296990"/>
            <a:ext cx="11407571" cy="4891087"/>
          </a:xfrm>
        </p:spPr>
        <p:txBody>
          <a:bodyPr/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2pPr>
            <a:lvl3pPr marL="746125" indent="-1698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314450" indent="-231775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4pPr>
            <a:lvl5pPr marL="1597025" indent="-2206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Footnotes are 9pt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083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91" y="395288"/>
            <a:ext cx="11407571" cy="8493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391" y="1296990"/>
            <a:ext cx="11407571" cy="4891087"/>
          </a:xfrm>
        </p:spPr>
        <p:txBody>
          <a:bodyPr/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2pPr>
            <a:lvl3pPr marL="746125" indent="-1698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314450" indent="-231775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4pPr>
            <a:lvl5pPr marL="1597025" indent="-2206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Footnotes are 9pt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978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91" y="395288"/>
            <a:ext cx="11407571" cy="8493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391" y="1296990"/>
            <a:ext cx="11407571" cy="4891087"/>
          </a:xfrm>
        </p:spPr>
        <p:txBody>
          <a:bodyPr/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2pPr>
            <a:lvl3pPr marL="746125" indent="-1698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314450" indent="-231775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4pPr>
            <a:lvl5pPr marL="1597025" indent="-2206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Footnotes are 9pt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8081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91" y="395288"/>
            <a:ext cx="11407571" cy="8493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391" y="1296990"/>
            <a:ext cx="11407571" cy="4891087"/>
          </a:xfrm>
        </p:spPr>
        <p:txBody>
          <a:bodyPr/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2pPr>
            <a:lvl3pPr marL="746125" indent="-1698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314450" indent="-231775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4pPr>
            <a:lvl5pPr marL="1597025" indent="-2206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Footnotes are 9pt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758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91" y="395288"/>
            <a:ext cx="11407571" cy="8493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391" y="1296990"/>
            <a:ext cx="11407571" cy="4891087"/>
          </a:xfrm>
        </p:spPr>
        <p:txBody>
          <a:bodyPr/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2pPr>
            <a:lvl3pPr marL="746125" indent="-1698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314450" indent="-231775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4pPr>
            <a:lvl5pPr marL="1597025" indent="-2206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Footnotes are 9pt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4179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91" y="395288"/>
            <a:ext cx="11407571" cy="8493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391" y="1296990"/>
            <a:ext cx="11407571" cy="4891087"/>
          </a:xfrm>
        </p:spPr>
        <p:txBody>
          <a:bodyPr/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2pPr>
            <a:lvl3pPr marL="746125" indent="-1698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314450" indent="-231775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4pPr>
            <a:lvl5pPr marL="1597025" indent="-2206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Footnotes are 9pt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127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91" y="395288"/>
            <a:ext cx="11407571" cy="8493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391" y="1296990"/>
            <a:ext cx="11407571" cy="4891087"/>
          </a:xfrm>
        </p:spPr>
        <p:txBody>
          <a:bodyPr/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2pPr>
            <a:lvl3pPr marL="746125" indent="-1698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314450" indent="-231775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4pPr>
            <a:lvl5pPr marL="1597025" indent="-2206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Footnotes are 9pt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27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3EED-836C-4F3B-8238-D3B19EE01DD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90D6-982B-4301-8908-BFBF42B1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080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91" y="395288"/>
            <a:ext cx="11407571" cy="8493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391" y="1296990"/>
            <a:ext cx="11407571" cy="4891087"/>
          </a:xfrm>
        </p:spPr>
        <p:txBody>
          <a:bodyPr/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2pPr>
            <a:lvl3pPr marL="746125" indent="-1698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314450" indent="-231775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4pPr>
            <a:lvl5pPr marL="1597025" indent="-2206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Footnotes are 9pt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152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91" y="395288"/>
            <a:ext cx="11407571" cy="8493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391" y="1296990"/>
            <a:ext cx="11407571" cy="4891087"/>
          </a:xfrm>
        </p:spPr>
        <p:txBody>
          <a:bodyPr/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2pPr>
            <a:lvl3pPr marL="746125" indent="-1698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314450" indent="-231775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4pPr>
            <a:lvl5pPr marL="1597025" indent="-2206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Footnotes are 9pt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3568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91" y="395288"/>
            <a:ext cx="11407571" cy="8493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391" y="1296990"/>
            <a:ext cx="11407571" cy="4891087"/>
          </a:xfrm>
        </p:spPr>
        <p:txBody>
          <a:bodyPr/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2pPr>
            <a:lvl3pPr marL="746125" indent="-1698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314450" indent="-231775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4pPr>
            <a:lvl5pPr marL="1597025" indent="-2206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Footnotes are 9pt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1914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391" y="395288"/>
            <a:ext cx="11407571" cy="8493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391" y="1296990"/>
            <a:ext cx="11407571" cy="4891087"/>
          </a:xfrm>
        </p:spPr>
        <p:txBody>
          <a:bodyPr/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</a:defRPr>
            </a:lvl2pPr>
            <a:lvl3pPr marL="746125" indent="-1698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314450" indent="-231775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4pPr>
            <a:lvl5pPr marL="1597025" indent="-220663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Footnotes are 9pt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28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3EED-836C-4F3B-8238-D3B19EE01DD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90D6-982B-4301-8908-BFBF42B1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1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3EED-836C-4F3B-8238-D3B19EE01DD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90D6-982B-4301-8908-BFBF42B1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80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3EED-836C-4F3B-8238-D3B19EE01DD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90D6-982B-4301-8908-BFBF42B1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21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3EED-836C-4F3B-8238-D3B19EE01DD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90D6-982B-4301-8908-BFBF42B1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7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3EED-836C-4F3B-8238-D3B19EE01DD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90D6-982B-4301-8908-BFBF42B1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99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13EED-836C-4F3B-8238-D3B19EE01DD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90D6-982B-4301-8908-BFBF42B1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4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C13EED-836C-4F3B-8238-D3B19EE01DDC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090D6-982B-4301-8908-BFBF42B1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90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61" r:id="rId19"/>
    <p:sldLayoutId id="2147483662" r:id="rId20"/>
    <p:sldLayoutId id="2147483663" r:id="rId21"/>
    <p:sldLayoutId id="2147483664" r:id="rId22"/>
    <p:sldLayoutId id="2147483665" r:id="rId23"/>
    <p:sldLayoutId id="2147483666" r:id="rId24"/>
    <p:sldLayoutId id="2147483667" r:id="rId25"/>
    <p:sldLayoutId id="2147483668" r:id="rId26"/>
    <p:sldLayoutId id="2147483669" r:id="rId27"/>
    <p:sldLayoutId id="2147483670" r:id="rId28"/>
    <p:sldLayoutId id="2147483671" r:id="rId29"/>
    <p:sldLayoutId id="2147483672" r:id="rId30"/>
    <p:sldLayoutId id="2147483673" r:id="rId31"/>
    <p:sldLayoutId id="2147483674" r:id="rId32"/>
    <p:sldLayoutId id="2147483675" r:id="rId33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0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12" Type="http://schemas.openxmlformats.org/officeDocument/2006/relationships/image" Target="../media/image71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5.png"/><Relationship Id="rId11" Type="http://schemas.openxmlformats.org/officeDocument/2006/relationships/image" Target="../media/image70.gif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hyperlink" Target="https://github.com/rmozart/handsonuff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2.png"/><Relationship Id="rId7" Type="http://schemas.openxmlformats.org/officeDocument/2006/relationships/image" Target="../media/image78.png"/><Relationship Id="rId2" Type="http://schemas.openxmlformats.org/officeDocument/2006/relationships/hyperlink" Target="https://www.kaggle.com/c/house-prices-advanced-regression-techniques/overview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7.svg"/><Relationship Id="rId5" Type="http://schemas.openxmlformats.org/officeDocument/2006/relationships/hyperlink" Target="http://jse.amstat.org/v19n3/decock.pdf" TargetMode="External"/><Relationship Id="rId4" Type="http://schemas.openxmlformats.org/officeDocument/2006/relationships/image" Target="../media/image7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gif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image" Target="../media/image21.svg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23" Type="http://schemas.openxmlformats.org/officeDocument/2006/relationships/image" Target="../media/image41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gif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 On – Data Science para Dados </a:t>
            </a:r>
            <a:r>
              <a:rPr lang="en-US" dirty="0" err="1"/>
              <a:t>Geofísicos</a:t>
            </a:r>
            <a:r>
              <a:rPr lang="en-US" dirty="0"/>
              <a:t> – </a:t>
            </a:r>
            <a:r>
              <a:rPr lang="en-US" dirty="0" err="1"/>
              <a:t>Dia</a:t>
            </a:r>
            <a:r>
              <a:rPr lang="en-US" dirty="0"/>
              <a:t> 1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1400" b="1" dirty="0"/>
              <a:t>Reinaldo Mozart – Lead Data Scientist</a:t>
            </a:r>
          </a:p>
          <a:p>
            <a:r>
              <a:rPr lang="pt-BR" sz="1400" b="1" dirty="0"/>
              <a:t>Contato: cmmozart@gmail.com</a:t>
            </a:r>
          </a:p>
        </p:txBody>
      </p:sp>
    </p:spTree>
    <p:extLst>
      <p:ext uri="{BB962C8B-B14F-4D97-AF65-F5344CB8AC3E}">
        <p14:creationId xmlns:p14="http://schemas.microsoft.com/office/powerpoint/2010/main" val="897307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1"/>
                </a:solidFill>
              </a:rPr>
              <a:t>Machine Learning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6876" y="1179688"/>
            <a:ext cx="11404600" cy="598155"/>
          </a:xfrm>
        </p:spPr>
        <p:txBody>
          <a:bodyPr>
            <a:normAutofit fontScale="25000" lnSpcReduction="20000"/>
          </a:bodyPr>
          <a:lstStyle/>
          <a:p>
            <a:r>
              <a:rPr lang="pt-BR" sz="7998" dirty="0"/>
              <a:t>Definição:</a:t>
            </a:r>
          </a:p>
          <a:p>
            <a:pPr marL="0" indent="0" algn="just">
              <a:buNone/>
            </a:pPr>
            <a:r>
              <a:rPr lang="pt-BR" dirty="0"/>
              <a:t>	</a:t>
            </a:r>
            <a:endParaRPr lang="en-US" sz="2800" dirty="0"/>
          </a:p>
          <a:p>
            <a:endParaRPr lang="en-US" sz="2000" dirty="0"/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AC7B2F-7555-4CA9-BD52-74CCAD77D314}"/>
              </a:ext>
            </a:extLst>
          </p:cNvPr>
          <p:cNvSpPr/>
          <p:nvPr/>
        </p:nvSpPr>
        <p:spPr>
          <a:xfrm>
            <a:off x="2728837" y="1478763"/>
            <a:ext cx="67343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i="1" dirty="0">
                <a:solidFill>
                  <a:schemeClr val="bg1"/>
                </a:solidFill>
              </a:rPr>
              <a:t>“Machine-Learning é o estudo de algoritmos que são capazes de aprender uma determinada </a:t>
            </a:r>
            <a:r>
              <a:rPr lang="pt-BR" sz="1400" b="1" i="1" dirty="0">
                <a:solidFill>
                  <a:schemeClr val="accent1"/>
                </a:solidFill>
              </a:rPr>
              <a:t>tarefa</a:t>
            </a:r>
            <a:r>
              <a:rPr lang="pt-BR" sz="1400" i="1" dirty="0">
                <a:solidFill>
                  <a:schemeClr val="bg1"/>
                </a:solidFill>
              </a:rPr>
              <a:t> e, a partir da </a:t>
            </a:r>
            <a:r>
              <a:rPr lang="pt-BR" sz="1400" b="1" i="1" dirty="0">
                <a:solidFill>
                  <a:schemeClr val="accent1"/>
                </a:solidFill>
              </a:rPr>
              <a:t>experiência</a:t>
            </a:r>
            <a:r>
              <a:rPr lang="pt-BR" sz="1400" i="1" dirty="0">
                <a:solidFill>
                  <a:schemeClr val="bg1"/>
                </a:solidFill>
              </a:rPr>
              <a:t>, são capazes de melhorar a </a:t>
            </a:r>
            <a:r>
              <a:rPr lang="pt-BR" sz="1400" b="1" i="1" dirty="0">
                <a:solidFill>
                  <a:schemeClr val="accent1"/>
                </a:solidFill>
              </a:rPr>
              <a:t>performance</a:t>
            </a:r>
            <a:r>
              <a:rPr lang="pt-BR" sz="1400" i="1" dirty="0">
                <a:solidFill>
                  <a:schemeClr val="bg1"/>
                </a:solidFill>
              </a:rPr>
              <a:t> com o treinamento”</a:t>
            </a:r>
            <a:r>
              <a:rPr lang="pt-BR" sz="1400" dirty="0">
                <a:solidFill>
                  <a:schemeClr val="bg1"/>
                </a:solidFill>
              </a:rPr>
              <a:t>.</a:t>
            </a:r>
            <a:r>
              <a:rPr lang="pt-BR" sz="1400" b="1" dirty="0">
                <a:solidFill>
                  <a:schemeClr val="bg1"/>
                </a:solidFill>
              </a:rPr>
              <a:t> </a:t>
            </a:r>
            <a:r>
              <a:rPr lang="pt-BR" sz="1400" i="1" dirty="0">
                <a:solidFill>
                  <a:schemeClr val="bg1"/>
                </a:solidFill>
              </a:rPr>
              <a:t>Tom Mitchell, autor do livro “Machine-Learning”, 1998. (traduzido)</a:t>
            </a:r>
            <a:endParaRPr lang="pt-BR" sz="1600" i="1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880CA4-D325-4B7D-A8C1-242708CF5DAE}"/>
              </a:ext>
            </a:extLst>
          </p:cNvPr>
          <p:cNvSpPr txBox="1">
            <a:spLocks/>
          </p:cNvSpPr>
          <p:nvPr/>
        </p:nvSpPr>
        <p:spPr bwMode="black">
          <a:xfrm>
            <a:off x="393700" y="2710358"/>
            <a:ext cx="11404600" cy="481771"/>
          </a:xfrm>
          <a:prstGeom prst="rect">
            <a:avLst/>
          </a:prstGeom>
        </p:spPr>
        <p:txBody>
          <a:bodyPr vert="horz" lIns="91416" tIns="45708" rIns="91416" bIns="45708" rtlCol="0">
            <a:normAutofit fontScale="25000" lnSpcReduction="20000"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7998" dirty="0">
                <a:solidFill>
                  <a:schemeClr val="bg1"/>
                </a:solidFill>
              </a:rPr>
              <a:t>Tipos de Aprendizados </a:t>
            </a:r>
            <a:r>
              <a:rPr lang="pt-BR" sz="6398" dirty="0">
                <a:solidFill>
                  <a:schemeClr val="bg1"/>
                </a:solidFill>
              </a:rPr>
              <a:t>(método usado para o algoritmo adquirir o fator de experiência)</a:t>
            </a:r>
            <a:r>
              <a:rPr lang="pt-BR" sz="7998" dirty="0">
                <a:solidFill>
                  <a:schemeClr val="bg1"/>
                </a:solidFill>
              </a:rPr>
              <a:t>:</a:t>
            </a:r>
          </a:p>
          <a:p>
            <a:endParaRPr lang="pt-BR" sz="7998" dirty="0"/>
          </a:p>
          <a:p>
            <a:pPr marL="0" indent="0" algn="just">
              <a:buNone/>
            </a:pPr>
            <a:r>
              <a:rPr lang="pt-BR" sz="2200" dirty="0"/>
              <a:t>	</a:t>
            </a:r>
            <a:endParaRPr lang="en-US" sz="2800" dirty="0"/>
          </a:p>
          <a:p>
            <a:endParaRPr lang="en-US" sz="2000" dirty="0"/>
          </a:p>
          <a:p>
            <a:endParaRPr lang="en-US" sz="2800" dirty="0"/>
          </a:p>
          <a:p>
            <a:endParaRPr lang="en-US" sz="22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B765A2A-56CE-4652-9D63-BA03266F48CB}"/>
              </a:ext>
            </a:extLst>
          </p:cNvPr>
          <p:cNvSpPr txBox="1">
            <a:spLocks/>
          </p:cNvSpPr>
          <p:nvPr/>
        </p:nvSpPr>
        <p:spPr bwMode="black">
          <a:xfrm>
            <a:off x="3666176" y="5866856"/>
            <a:ext cx="1329299" cy="228197"/>
          </a:xfrm>
          <a:prstGeom prst="rect">
            <a:avLst/>
          </a:prstGeom>
        </p:spPr>
        <p:txBody>
          <a:bodyPr vert="horz" lIns="91416" tIns="45708" rIns="91416" bIns="45708" rtlCol="0">
            <a:normAutofit fontScale="25000" lnSpcReduction="20000"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800" dirty="0"/>
          </a:p>
          <a:p>
            <a:pPr algn="ctr"/>
            <a:endParaRPr lang="en-US" sz="22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ECC65CB-8D52-4F26-936A-18D4C3DF89ED}"/>
              </a:ext>
            </a:extLst>
          </p:cNvPr>
          <p:cNvSpPr txBox="1">
            <a:spLocks/>
          </p:cNvSpPr>
          <p:nvPr/>
        </p:nvSpPr>
        <p:spPr bwMode="black">
          <a:xfrm>
            <a:off x="5193222" y="5185050"/>
            <a:ext cx="1329299" cy="228197"/>
          </a:xfrm>
          <a:prstGeom prst="rect">
            <a:avLst/>
          </a:prstGeom>
        </p:spPr>
        <p:txBody>
          <a:bodyPr vert="horz" lIns="91416" tIns="45708" rIns="91416" bIns="45708" rtlCol="0">
            <a:normAutofit fontScale="55000" lnSpcReduction="20000"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3D3D4D0-172C-40BF-BFF1-C4CEC8D9343D}"/>
              </a:ext>
            </a:extLst>
          </p:cNvPr>
          <p:cNvSpPr txBox="1">
            <a:spLocks/>
          </p:cNvSpPr>
          <p:nvPr/>
        </p:nvSpPr>
        <p:spPr bwMode="black">
          <a:xfrm>
            <a:off x="393700" y="3182286"/>
            <a:ext cx="11404600" cy="481771"/>
          </a:xfrm>
          <a:prstGeom prst="rect">
            <a:avLst/>
          </a:prstGeom>
        </p:spPr>
        <p:txBody>
          <a:bodyPr vert="horz" lIns="91416" tIns="45708" rIns="91416" bIns="45708" rtlCol="0">
            <a:norm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sz="1400" dirty="0">
                <a:solidFill>
                  <a:schemeClr val="bg1"/>
                </a:solidFill>
              </a:rPr>
              <a:t>Não Supervisionado:  Não envolve Envolve </a:t>
            </a:r>
            <a:r>
              <a:rPr lang="pt-BR" sz="1400" b="1" dirty="0">
                <a:solidFill>
                  <a:schemeClr val="accent1"/>
                </a:solidFill>
              </a:rPr>
              <a:t>controle direto ou supervisão </a:t>
            </a:r>
            <a:r>
              <a:rPr lang="pt-BR" sz="1400" dirty="0">
                <a:solidFill>
                  <a:schemeClr val="bg1"/>
                </a:solidFill>
              </a:rPr>
              <a:t>da tarefa. 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25EEFA-DB02-447D-9909-232175F57E15}"/>
              </a:ext>
            </a:extLst>
          </p:cNvPr>
          <p:cNvSpPr/>
          <p:nvPr/>
        </p:nvSpPr>
        <p:spPr>
          <a:xfrm>
            <a:off x="3277169" y="4545373"/>
            <a:ext cx="778013" cy="510289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16" tIns="91416" rIns="91416" bIns="91416" numCol="1" spcCol="0" rtlCol="0" fromWordArt="0" anchor="ctr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Dado de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Entrada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DDC26FC-46FB-45AD-AC69-51A539C01F5C}"/>
              </a:ext>
            </a:extLst>
          </p:cNvPr>
          <p:cNvSpPr/>
          <p:nvPr/>
        </p:nvSpPr>
        <p:spPr>
          <a:xfrm>
            <a:off x="4724177" y="4562266"/>
            <a:ext cx="895353" cy="51028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16" tIns="91416" rIns="91416" bIns="91416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Algoritmo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7B76D009-D78B-4E26-ADF0-3EBA8DB1CA5C}"/>
              </a:ext>
            </a:extLst>
          </p:cNvPr>
          <p:cNvCxnSpPr>
            <a:stCxn id="7" idx="0"/>
            <a:endCxn id="44" idx="0"/>
          </p:cNvCxnSpPr>
          <p:nvPr/>
        </p:nvCxnSpPr>
        <p:spPr>
          <a:xfrm rot="16200000" flipH="1">
            <a:off x="4410568" y="3800979"/>
            <a:ext cx="16893" cy="1505678"/>
          </a:xfrm>
          <a:prstGeom prst="curvedConnector3">
            <a:avLst>
              <a:gd name="adj1" fmla="val -13532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65561E-F4F7-466C-9BBB-B9355EDFF19D}"/>
              </a:ext>
            </a:extLst>
          </p:cNvPr>
          <p:cNvCxnSpPr>
            <a:cxnSpLocks/>
          </p:cNvCxnSpPr>
          <p:nvPr/>
        </p:nvCxnSpPr>
        <p:spPr>
          <a:xfrm>
            <a:off x="5779892" y="4877658"/>
            <a:ext cx="4704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B17FDDF0-6491-412A-AD3C-B6AB5A2ED18E}"/>
              </a:ext>
            </a:extLst>
          </p:cNvPr>
          <p:cNvSpPr/>
          <p:nvPr/>
        </p:nvSpPr>
        <p:spPr>
          <a:xfrm>
            <a:off x="7813119" y="4641773"/>
            <a:ext cx="895353" cy="510289"/>
          </a:xfrm>
          <a:prstGeom prst="rect">
            <a:avLst/>
          </a:prstGeom>
          <a:solidFill>
            <a:srgbClr val="92D050"/>
          </a:solidFill>
        </p:spPr>
        <p:txBody>
          <a:bodyPr rot="0" spcFirstLastPara="0" vertOverflow="overflow" horzOverflow="overflow" vert="horz" wrap="square" lIns="91416" tIns="91416" rIns="91416" bIns="91416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Predição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64105D1-A3DF-4DCF-9804-AE7248552AC5}"/>
              </a:ext>
            </a:extLst>
          </p:cNvPr>
          <p:cNvCxnSpPr>
            <a:cxnSpLocks/>
          </p:cNvCxnSpPr>
          <p:nvPr/>
        </p:nvCxnSpPr>
        <p:spPr>
          <a:xfrm>
            <a:off x="7152610" y="4877658"/>
            <a:ext cx="4704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A28588-C556-43B5-967B-ED7118842B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780" y="4022127"/>
            <a:ext cx="397091" cy="397091"/>
          </a:xfrm>
          <a:prstGeom prst="rect">
            <a:avLst/>
          </a:prstGeom>
        </p:spPr>
      </p:pic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DCAC3425-D3A0-4DEB-B3ED-762EF5C7C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4297" y="4557896"/>
            <a:ext cx="601006" cy="6010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268984-8130-482A-9EE2-3E6E985ECA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88" t="6205" r="76700" b="6848"/>
          <a:stretch/>
        </p:blipFill>
        <p:spPr>
          <a:xfrm>
            <a:off x="1762341" y="3954253"/>
            <a:ext cx="964277" cy="184681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B76DD1-82AC-4C88-97B9-9C84CB0DB63D}"/>
              </a:ext>
            </a:extLst>
          </p:cNvPr>
          <p:cNvGrpSpPr/>
          <p:nvPr/>
        </p:nvGrpSpPr>
        <p:grpSpPr>
          <a:xfrm>
            <a:off x="9093038" y="3963466"/>
            <a:ext cx="1505679" cy="1866900"/>
            <a:chOff x="9091449" y="3963466"/>
            <a:chExt cx="1505679" cy="18669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DCB478B-BBA4-46DE-85DB-D78C840861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3145"/>
            <a:stretch/>
          </p:blipFill>
          <p:spPr>
            <a:xfrm>
              <a:off x="9091449" y="3963466"/>
              <a:ext cx="1505679" cy="186690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0B4CA28-57DD-494D-A457-4C43CA2F989E}"/>
                </a:ext>
              </a:extLst>
            </p:cNvPr>
            <p:cNvSpPr/>
            <p:nvPr/>
          </p:nvSpPr>
          <p:spPr>
            <a:xfrm>
              <a:off x="9091449" y="4858399"/>
              <a:ext cx="107415" cy="168334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/>
              <a:endParaRPr lang="pt-BR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22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1" grpId="0"/>
      <p:bldP spid="41" grpId="1"/>
      <p:bldP spid="7" grpId="0" animBg="1"/>
      <p:bldP spid="7" grpId="1" animBg="1"/>
      <p:bldP spid="44" grpId="0" animBg="1"/>
      <p:bldP spid="44" grpId="1" animBg="1"/>
      <p:bldP spid="66" grpId="0" animBg="1"/>
      <p:bldP spid="6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1"/>
                </a:solidFill>
              </a:rPr>
              <a:t>Machine Learning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6876" y="1179688"/>
            <a:ext cx="11404600" cy="598155"/>
          </a:xfrm>
        </p:spPr>
        <p:txBody>
          <a:bodyPr>
            <a:normAutofit fontScale="25000" lnSpcReduction="20000"/>
          </a:bodyPr>
          <a:lstStyle/>
          <a:p>
            <a:r>
              <a:rPr lang="pt-BR" sz="7998" dirty="0"/>
              <a:t>Definição:</a:t>
            </a:r>
          </a:p>
          <a:p>
            <a:pPr marL="0" indent="0" algn="just">
              <a:buNone/>
            </a:pPr>
            <a:r>
              <a:rPr lang="pt-BR" dirty="0"/>
              <a:t>	</a:t>
            </a:r>
            <a:endParaRPr lang="en-US" sz="2800" dirty="0"/>
          </a:p>
          <a:p>
            <a:endParaRPr lang="en-US" sz="2000" dirty="0"/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AC7B2F-7555-4CA9-BD52-74CCAD77D314}"/>
              </a:ext>
            </a:extLst>
          </p:cNvPr>
          <p:cNvSpPr/>
          <p:nvPr/>
        </p:nvSpPr>
        <p:spPr>
          <a:xfrm>
            <a:off x="2728837" y="1478763"/>
            <a:ext cx="67343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i="1" dirty="0">
                <a:solidFill>
                  <a:schemeClr val="bg1"/>
                </a:solidFill>
              </a:rPr>
              <a:t>“Machine-Learning é o estudo de algoritmos que são capazes de aprender uma determinada </a:t>
            </a:r>
            <a:r>
              <a:rPr lang="pt-BR" sz="1400" b="1" i="1" dirty="0">
                <a:solidFill>
                  <a:schemeClr val="accent1"/>
                </a:solidFill>
              </a:rPr>
              <a:t>tarefa</a:t>
            </a:r>
            <a:r>
              <a:rPr lang="pt-BR" sz="1400" i="1" dirty="0">
                <a:solidFill>
                  <a:schemeClr val="bg1"/>
                </a:solidFill>
              </a:rPr>
              <a:t> e, a partir da </a:t>
            </a:r>
            <a:r>
              <a:rPr lang="pt-BR" sz="1400" b="1" i="1" dirty="0">
                <a:solidFill>
                  <a:schemeClr val="accent1"/>
                </a:solidFill>
              </a:rPr>
              <a:t>experiência</a:t>
            </a:r>
            <a:r>
              <a:rPr lang="pt-BR" sz="1400" i="1" dirty="0">
                <a:solidFill>
                  <a:schemeClr val="bg1"/>
                </a:solidFill>
              </a:rPr>
              <a:t>, são capazes de melhorar a </a:t>
            </a:r>
            <a:r>
              <a:rPr lang="pt-BR" sz="1400" b="1" i="1" dirty="0">
                <a:solidFill>
                  <a:schemeClr val="accent1"/>
                </a:solidFill>
              </a:rPr>
              <a:t>performance</a:t>
            </a:r>
            <a:r>
              <a:rPr lang="pt-BR" sz="1400" i="1" dirty="0">
                <a:solidFill>
                  <a:schemeClr val="bg1"/>
                </a:solidFill>
              </a:rPr>
              <a:t> com o treinamento”</a:t>
            </a:r>
            <a:r>
              <a:rPr lang="pt-BR" sz="1400" dirty="0">
                <a:solidFill>
                  <a:schemeClr val="bg1"/>
                </a:solidFill>
              </a:rPr>
              <a:t>.</a:t>
            </a:r>
            <a:r>
              <a:rPr lang="pt-BR" sz="1400" b="1" dirty="0">
                <a:solidFill>
                  <a:schemeClr val="bg1"/>
                </a:solidFill>
              </a:rPr>
              <a:t> </a:t>
            </a:r>
            <a:r>
              <a:rPr lang="pt-BR" sz="1400" i="1" dirty="0">
                <a:solidFill>
                  <a:schemeClr val="bg1"/>
                </a:solidFill>
              </a:rPr>
              <a:t>Tom Mitchell, autor do livro “Machine-Learning”, 1998. (traduzido)</a:t>
            </a:r>
            <a:endParaRPr lang="pt-BR" sz="1600" i="1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880CA4-D325-4B7D-A8C1-242708CF5DAE}"/>
              </a:ext>
            </a:extLst>
          </p:cNvPr>
          <p:cNvSpPr txBox="1">
            <a:spLocks/>
          </p:cNvSpPr>
          <p:nvPr/>
        </p:nvSpPr>
        <p:spPr bwMode="black">
          <a:xfrm>
            <a:off x="393700" y="2710358"/>
            <a:ext cx="11404600" cy="481771"/>
          </a:xfrm>
          <a:prstGeom prst="rect">
            <a:avLst/>
          </a:prstGeom>
        </p:spPr>
        <p:txBody>
          <a:bodyPr vert="horz" lIns="91416" tIns="45708" rIns="91416" bIns="45708" rtlCol="0">
            <a:normAutofit fontScale="25000" lnSpcReduction="20000"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7998" dirty="0">
                <a:solidFill>
                  <a:schemeClr val="bg1"/>
                </a:solidFill>
              </a:rPr>
              <a:t>Tipos de Aprendizados </a:t>
            </a:r>
            <a:r>
              <a:rPr lang="pt-BR" sz="6398" dirty="0">
                <a:solidFill>
                  <a:schemeClr val="bg1"/>
                </a:solidFill>
              </a:rPr>
              <a:t>(método usado para o algoritmo adquirir o fator de experiência)</a:t>
            </a:r>
            <a:r>
              <a:rPr lang="pt-BR" sz="7998" dirty="0">
                <a:solidFill>
                  <a:schemeClr val="bg1"/>
                </a:solidFill>
              </a:rPr>
              <a:t>:</a:t>
            </a:r>
          </a:p>
          <a:p>
            <a:endParaRPr lang="pt-BR" sz="7998" dirty="0"/>
          </a:p>
          <a:p>
            <a:pPr marL="0" indent="0" algn="just">
              <a:buNone/>
            </a:pPr>
            <a:r>
              <a:rPr lang="pt-BR" sz="2200" dirty="0"/>
              <a:t>	</a:t>
            </a:r>
            <a:endParaRPr lang="en-US" sz="2800" dirty="0"/>
          </a:p>
          <a:p>
            <a:endParaRPr lang="en-US" sz="2000" dirty="0"/>
          </a:p>
          <a:p>
            <a:endParaRPr lang="en-US" sz="2800" dirty="0"/>
          </a:p>
          <a:p>
            <a:endParaRPr lang="en-US" sz="22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B765A2A-56CE-4652-9D63-BA03266F48CB}"/>
              </a:ext>
            </a:extLst>
          </p:cNvPr>
          <p:cNvSpPr txBox="1">
            <a:spLocks/>
          </p:cNvSpPr>
          <p:nvPr/>
        </p:nvSpPr>
        <p:spPr bwMode="black">
          <a:xfrm>
            <a:off x="3666176" y="5866856"/>
            <a:ext cx="1329299" cy="228197"/>
          </a:xfrm>
          <a:prstGeom prst="rect">
            <a:avLst/>
          </a:prstGeom>
        </p:spPr>
        <p:txBody>
          <a:bodyPr vert="horz" lIns="91416" tIns="45708" rIns="91416" bIns="45708" rtlCol="0">
            <a:normAutofit fontScale="25000" lnSpcReduction="20000"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800" dirty="0"/>
          </a:p>
          <a:p>
            <a:pPr algn="ctr"/>
            <a:endParaRPr lang="en-US" sz="22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ECC65CB-8D52-4F26-936A-18D4C3DF89ED}"/>
              </a:ext>
            </a:extLst>
          </p:cNvPr>
          <p:cNvSpPr txBox="1">
            <a:spLocks/>
          </p:cNvSpPr>
          <p:nvPr/>
        </p:nvSpPr>
        <p:spPr bwMode="black">
          <a:xfrm>
            <a:off x="5193222" y="5185050"/>
            <a:ext cx="1329299" cy="228197"/>
          </a:xfrm>
          <a:prstGeom prst="rect">
            <a:avLst/>
          </a:prstGeom>
        </p:spPr>
        <p:txBody>
          <a:bodyPr vert="horz" lIns="91416" tIns="45708" rIns="91416" bIns="45708" rtlCol="0">
            <a:normAutofit fontScale="55000" lnSpcReduction="20000"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3D3D4D0-172C-40BF-BFF1-C4CEC8D9343D}"/>
              </a:ext>
            </a:extLst>
          </p:cNvPr>
          <p:cNvSpPr txBox="1">
            <a:spLocks/>
          </p:cNvSpPr>
          <p:nvPr/>
        </p:nvSpPr>
        <p:spPr bwMode="black">
          <a:xfrm>
            <a:off x="393700" y="3182286"/>
            <a:ext cx="11404600" cy="481771"/>
          </a:xfrm>
          <a:prstGeom prst="rect">
            <a:avLst/>
          </a:prstGeom>
        </p:spPr>
        <p:txBody>
          <a:bodyPr vert="horz" lIns="91416" tIns="45708" rIns="91416" bIns="45708" rtlCol="0">
            <a:norm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sz="1400" dirty="0">
                <a:solidFill>
                  <a:schemeClr val="bg1"/>
                </a:solidFill>
              </a:rPr>
              <a:t>Semi-Supervisionado:  </a:t>
            </a:r>
            <a:r>
              <a:rPr lang="pt-BR" sz="1400" b="1" dirty="0">
                <a:solidFill>
                  <a:schemeClr val="accent1"/>
                </a:solidFill>
              </a:rPr>
              <a:t>Meio termo </a:t>
            </a:r>
            <a:r>
              <a:rPr lang="pt-BR" sz="1400" dirty="0">
                <a:solidFill>
                  <a:schemeClr val="bg1"/>
                </a:solidFill>
              </a:rPr>
              <a:t>entre os dois tipos apresentados anteriormente. 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2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D0AA97E-1D40-432E-A50E-FA52E89B9A61}"/>
              </a:ext>
            </a:extLst>
          </p:cNvPr>
          <p:cNvSpPr txBox="1">
            <a:spLocks/>
          </p:cNvSpPr>
          <p:nvPr/>
        </p:nvSpPr>
        <p:spPr bwMode="black">
          <a:xfrm>
            <a:off x="393700" y="3567195"/>
            <a:ext cx="11404600" cy="481771"/>
          </a:xfrm>
          <a:prstGeom prst="rect">
            <a:avLst/>
          </a:prstGeom>
        </p:spPr>
        <p:txBody>
          <a:bodyPr vert="horz" lIns="91416" tIns="45708" rIns="91416" bIns="45708" rtlCol="0">
            <a:norm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sz="1400" dirty="0">
                <a:solidFill>
                  <a:schemeClr val="bg1"/>
                </a:solidFill>
              </a:rPr>
              <a:t>Reforço:  Para gerar sistemas </a:t>
            </a:r>
            <a:r>
              <a:rPr lang="pt-BR" sz="1400" b="1" dirty="0">
                <a:solidFill>
                  <a:schemeClr val="accent1"/>
                </a:solidFill>
              </a:rPr>
              <a:t>auto sutentáveis</a:t>
            </a:r>
            <a:r>
              <a:rPr lang="pt-BR" sz="1400" dirty="0">
                <a:solidFill>
                  <a:schemeClr val="bg1"/>
                </a:solidFill>
              </a:rPr>
              <a:t>. 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9688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1"/>
                </a:solidFill>
              </a:rPr>
              <a:t>Machine Learning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880CA4-D325-4B7D-A8C1-242708CF5DAE}"/>
              </a:ext>
            </a:extLst>
          </p:cNvPr>
          <p:cNvSpPr txBox="1">
            <a:spLocks/>
          </p:cNvSpPr>
          <p:nvPr/>
        </p:nvSpPr>
        <p:spPr bwMode="black">
          <a:xfrm>
            <a:off x="393700" y="1245170"/>
            <a:ext cx="11404600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solidFill>
                  <a:schemeClr val="bg1"/>
                </a:solidFill>
              </a:rPr>
              <a:t>Tipos de Tarefas </a:t>
            </a:r>
            <a:r>
              <a:rPr lang="pt-BR" sz="1600" dirty="0">
                <a:solidFill>
                  <a:schemeClr val="bg1"/>
                </a:solidFill>
              </a:rPr>
              <a:t>(objetivo no qual iremos utilizar esses algoritmos)</a:t>
            </a:r>
            <a:r>
              <a:rPr lang="pt-BR" sz="1800" dirty="0">
                <a:solidFill>
                  <a:schemeClr val="bg1"/>
                </a:solidFill>
              </a:rPr>
              <a:t>:</a:t>
            </a:r>
            <a:endParaRPr lang="pt-BR" sz="18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B75882-C48E-4A02-BA98-8EBF4C2C91E1}"/>
              </a:ext>
            </a:extLst>
          </p:cNvPr>
          <p:cNvSpPr txBox="1">
            <a:spLocks/>
          </p:cNvSpPr>
          <p:nvPr/>
        </p:nvSpPr>
        <p:spPr bwMode="black">
          <a:xfrm>
            <a:off x="579757" y="3193863"/>
            <a:ext cx="567891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bg1"/>
                </a:solidFill>
              </a:rPr>
              <a:t>Xº</a:t>
            </a:r>
            <a:endParaRPr lang="pt-BR" sz="18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87E6A3-45C6-4186-94DD-E8ABE14B7711}"/>
              </a:ext>
            </a:extLst>
          </p:cNvPr>
          <p:cNvCxnSpPr>
            <a:cxnSpLocks/>
          </p:cNvCxnSpPr>
          <p:nvPr/>
        </p:nvCxnSpPr>
        <p:spPr>
          <a:xfrm>
            <a:off x="1272226" y="3419007"/>
            <a:ext cx="2235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CF4EA02-5594-4297-8C72-C09CD4AA9B68}"/>
              </a:ext>
            </a:extLst>
          </p:cNvPr>
          <p:cNvSpPr txBox="1">
            <a:spLocks/>
          </p:cNvSpPr>
          <p:nvPr/>
        </p:nvSpPr>
        <p:spPr bwMode="black">
          <a:xfrm>
            <a:off x="3632034" y="3193863"/>
            <a:ext cx="567891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bg1"/>
                </a:solidFill>
              </a:rPr>
              <a:t>Yº</a:t>
            </a:r>
            <a:endParaRPr lang="pt-BR" sz="1800" b="1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A28BE1D-BE7E-4B76-BBA1-35E660CF507F}"/>
              </a:ext>
            </a:extLst>
          </p:cNvPr>
          <p:cNvSpPr txBox="1">
            <a:spLocks/>
          </p:cNvSpPr>
          <p:nvPr/>
        </p:nvSpPr>
        <p:spPr bwMode="black">
          <a:xfrm>
            <a:off x="393700" y="1671117"/>
            <a:ext cx="11404600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sz="1800" b="1" dirty="0">
                <a:solidFill>
                  <a:schemeClr val="bg1"/>
                </a:solidFill>
              </a:rPr>
              <a:t>Regressão</a:t>
            </a:r>
            <a:endParaRPr lang="pt-BR" sz="1800" b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175B84A-834E-407B-AD26-3D47944F3FCD}"/>
              </a:ext>
            </a:extLst>
          </p:cNvPr>
          <p:cNvSpPr txBox="1">
            <a:spLocks/>
          </p:cNvSpPr>
          <p:nvPr/>
        </p:nvSpPr>
        <p:spPr bwMode="black">
          <a:xfrm>
            <a:off x="579757" y="4044906"/>
            <a:ext cx="567891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bg1"/>
                </a:solidFill>
              </a:rPr>
              <a:t>X¹</a:t>
            </a:r>
            <a:endParaRPr lang="pt-BR" sz="18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C1CB305-9782-42E3-AFE5-DD5284152DCC}"/>
              </a:ext>
            </a:extLst>
          </p:cNvPr>
          <p:cNvCxnSpPr>
            <a:cxnSpLocks/>
          </p:cNvCxnSpPr>
          <p:nvPr/>
        </p:nvCxnSpPr>
        <p:spPr>
          <a:xfrm>
            <a:off x="1272226" y="4283440"/>
            <a:ext cx="2235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79494D6-1170-410B-8584-A4D6F48601EA}"/>
              </a:ext>
            </a:extLst>
          </p:cNvPr>
          <p:cNvSpPr txBox="1">
            <a:spLocks/>
          </p:cNvSpPr>
          <p:nvPr/>
        </p:nvSpPr>
        <p:spPr bwMode="black">
          <a:xfrm>
            <a:off x="3632034" y="4042555"/>
            <a:ext cx="567891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bg1"/>
                </a:solidFill>
              </a:rPr>
              <a:t>?</a:t>
            </a:r>
            <a:endParaRPr lang="pt-BR" sz="1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BDE90A-ADD0-4C42-B74A-8094EEF025CA}"/>
              </a:ext>
            </a:extLst>
          </p:cNvPr>
          <p:cNvSpPr/>
          <p:nvPr/>
        </p:nvSpPr>
        <p:spPr>
          <a:xfrm>
            <a:off x="396876" y="2975169"/>
            <a:ext cx="3803048" cy="986388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4C88480-750C-4EDC-94CE-4BBC63CD1405}"/>
              </a:ext>
            </a:extLst>
          </p:cNvPr>
          <p:cNvSpPr txBox="1">
            <a:spLocks/>
          </p:cNvSpPr>
          <p:nvPr/>
        </p:nvSpPr>
        <p:spPr bwMode="black">
          <a:xfrm>
            <a:off x="1901625" y="2946241"/>
            <a:ext cx="793550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accent1"/>
                </a:solidFill>
              </a:rPr>
              <a:t>F(X)</a:t>
            </a:r>
            <a:endParaRPr lang="pt-BR" sz="1800" b="1" dirty="0">
              <a:solidFill>
                <a:schemeClr val="accent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784764F-193C-4BD6-963D-1BBDA524D61A}"/>
              </a:ext>
            </a:extLst>
          </p:cNvPr>
          <p:cNvSpPr/>
          <p:nvPr/>
        </p:nvSpPr>
        <p:spPr>
          <a:xfrm>
            <a:off x="5012205" y="3175702"/>
            <a:ext cx="1115568" cy="955024"/>
          </a:xfrm>
          <a:prstGeom prst="rightArrow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/>
            <a:r>
              <a:rPr lang="pt-BR" sz="2000" dirty="0">
                <a:solidFill>
                  <a:sysClr val="windowText" lastClr="000000"/>
                </a:solidFill>
              </a:rPr>
              <a:t>Ex.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719FFAC-3F32-469D-88D8-9CF35B4E07F6}"/>
              </a:ext>
            </a:extLst>
          </p:cNvPr>
          <p:cNvSpPr txBox="1">
            <a:spLocks/>
          </p:cNvSpPr>
          <p:nvPr/>
        </p:nvSpPr>
        <p:spPr bwMode="black">
          <a:xfrm>
            <a:off x="6377068" y="2734284"/>
            <a:ext cx="1922552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400" b="1" dirty="0">
                <a:solidFill>
                  <a:schemeClr val="bg1"/>
                </a:solidFill>
              </a:rPr>
              <a:t>Idade</a:t>
            </a:r>
            <a:endParaRPr lang="pt-BR" sz="1100" b="1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6705346-2887-43A3-A9D6-D81AA786183C}"/>
              </a:ext>
            </a:extLst>
          </p:cNvPr>
          <p:cNvSpPr txBox="1">
            <a:spLocks/>
          </p:cNvSpPr>
          <p:nvPr/>
        </p:nvSpPr>
        <p:spPr bwMode="black">
          <a:xfrm>
            <a:off x="8548916" y="2693932"/>
            <a:ext cx="1922552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400" b="1" dirty="0">
                <a:solidFill>
                  <a:schemeClr val="bg1"/>
                </a:solidFill>
              </a:rPr>
              <a:t>Intensidade da Doença</a:t>
            </a:r>
            <a:endParaRPr lang="pt-BR" sz="1100" b="1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CE6C49B-D694-4CBB-BE80-E65F15ACB2C1}"/>
              </a:ext>
            </a:extLst>
          </p:cNvPr>
          <p:cNvSpPr txBox="1">
            <a:spLocks/>
          </p:cNvSpPr>
          <p:nvPr/>
        </p:nvSpPr>
        <p:spPr bwMode="black">
          <a:xfrm>
            <a:off x="7151245" y="2300635"/>
            <a:ext cx="412432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bg1"/>
                </a:solidFill>
              </a:rPr>
              <a:t>X</a:t>
            </a:r>
            <a:endParaRPr lang="pt-BR" sz="1800" b="1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67218C6-08A6-40E4-B014-634083683323}"/>
              </a:ext>
            </a:extLst>
          </p:cNvPr>
          <p:cNvSpPr txBox="1">
            <a:spLocks/>
          </p:cNvSpPr>
          <p:nvPr/>
        </p:nvSpPr>
        <p:spPr bwMode="black">
          <a:xfrm>
            <a:off x="9284859" y="2300635"/>
            <a:ext cx="412432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bg1"/>
                </a:solidFill>
              </a:rPr>
              <a:t>Y</a:t>
            </a:r>
            <a:endParaRPr lang="pt-BR" sz="1800" b="1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17A8D144-A928-44AF-AA16-382AAF41E150}"/>
              </a:ext>
            </a:extLst>
          </p:cNvPr>
          <p:cNvSpPr txBox="1">
            <a:spLocks/>
          </p:cNvSpPr>
          <p:nvPr/>
        </p:nvSpPr>
        <p:spPr bwMode="black">
          <a:xfrm>
            <a:off x="6377068" y="3287893"/>
            <a:ext cx="1922552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400" b="1" dirty="0">
                <a:solidFill>
                  <a:schemeClr val="bg1"/>
                </a:solidFill>
              </a:rPr>
              <a:t>10 – 50 anos</a:t>
            </a:r>
            <a:endParaRPr lang="pt-BR" sz="1100" b="1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EC5F592-B5AF-4C40-A1A7-FB30DEDCCFF1}"/>
              </a:ext>
            </a:extLst>
          </p:cNvPr>
          <p:cNvSpPr txBox="1">
            <a:spLocks/>
          </p:cNvSpPr>
          <p:nvPr/>
        </p:nvSpPr>
        <p:spPr bwMode="black">
          <a:xfrm>
            <a:off x="8529799" y="3287893"/>
            <a:ext cx="1922552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400" b="1" dirty="0">
                <a:solidFill>
                  <a:schemeClr val="bg1"/>
                </a:solidFill>
              </a:rPr>
              <a:t>Intensidades</a:t>
            </a:r>
            <a:endParaRPr lang="pt-BR" sz="1100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D22E8CB-E61A-4E17-AC73-96B676BE3B7B}"/>
              </a:ext>
            </a:extLst>
          </p:cNvPr>
          <p:cNvCxnSpPr>
            <a:cxnSpLocks/>
          </p:cNvCxnSpPr>
          <p:nvPr/>
        </p:nvCxnSpPr>
        <p:spPr>
          <a:xfrm>
            <a:off x="7999162" y="3446044"/>
            <a:ext cx="789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23DC52A-4BC4-42AB-9669-51672FAA5DDE}"/>
              </a:ext>
            </a:extLst>
          </p:cNvPr>
          <p:cNvSpPr txBox="1">
            <a:spLocks/>
          </p:cNvSpPr>
          <p:nvPr/>
        </p:nvSpPr>
        <p:spPr bwMode="black">
          <a:xfrm>
            <a:off x="6482869" y="5877244"/>
            <a:ext cx="1922552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400" b="1" dirty="0">
                <a:solidFill>
                  <a:schemeClr val="bg1"/>
                </a:solidFill>
              </a:rPr>
              <a:t>50 anos &gt;</a:t>
            </a:r>
            <a:endParaRPr lang="pt-BR" sz="1100" b="1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58C00ADB-41B4-4121-AB26-16E1C634C85B}"/>
              </a:ext>
            </a:extLst>
          </p:cNvPr>
          <p:cNvSpPr txBox="1">
            <a:spLocks/>
          </p:cNvSpPr>
          <p:nvPr/>
        </p:nvSpPr>
        <p:spPr bwMode="black">
          <a:xfrm>
            <a:off x="8323583" y="5877244"/>
            <a:ext cx="1922552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400" b="1" dirty="0">
                <a:solidFill>
                  <a:schemeClr val="bg1"/>
                </a:solidFill>
              </a:rPr>
              <a:t>?</a:t>
            </a:r>
            <a:endParaRPr lang="pt-BR" sz="11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1DDEBDA-6ABE-4B57-91B6-65846BDCB5C1}"/>
              </a:ext>
            </a:extLst>
          </p:cNvPr>
          <p:cNvCxnSpPr>
            <a:cxnSpLocks/>
          </p:cNvCxnSpPr>
          <p:nvPr/>
        </p:nvCxnSpPr>
        <p:spPr>
          <a:xfrm>
            <a:off x="8104963" y="6035395"/>
            <a:ext cx="789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0BCDE3-618B-4242-AE67-16888C780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150" y="3769663"/>
            <a:ext cx="4281298" cy="1995390"/>
          </a:xfrm>
          <a:prstGeom prst="rect">
            <a:avLst/>
          </a:prstGeom>
        </p:spPr>
      </p:pic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86A9D24A-5397-4F51-9C9A-103AB43C2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151" y="3757098"/>
            <a:ext cx="4298939" cy="1995386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2DBA79B-9A7F-4482-ACCD-2C89D018125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561909" y="3538728"/>
            <a:ext cx="1070125" cy="74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A5BDC14E-9A36-4E5D-BF3E-B662D4163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068" y="3757099"/>
            <a:ext cx="5731176" cy="20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7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7" grpId="0"/>
      <p:bldP spid="18" grpId="0"/>
      <p:bldP spid="19" grpId="0"/>
      <p:bldP spid="22" grpId="0"/>
      <p:bldP spid="4" grpId="0" animBg="1"/>
      <p:bldP spid="23" grpId="0"/>
      <p:bldP spid="6" grpId="0" animBg="1"/>
      <p:bldP spid="25" grpId="0"/>
      <p:bldP spid="26" grpId="0"/>
      <p:bldP spid="27" grpId="0"/>
      <p:bldP spid="32" grpId="0"/>
      <p:bldP spid="33" grpId="0"/>
      <p:bldP spid="35" grpId="0"/>
      <p:bldP spid="39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1"/>
                </a:solidFill>
              </a:rPr>
              <a:t>Machine Learning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880CA4-D325-4B7D-A8C1-242708CF5DAE}"/>
              </a:ext>
            </a:extLst>
          </p:cNvPr>
          <p:cNvSpPr txBox="1">
            <a:spLocks/>
          </p:cNvSpPr>
          <p:nvPr/>
        </p:nvSpPr>
        <p:spPr bwMode="black">
          <a:xfrm>
            <a:off x="393700" y="1245170"/>
            <a:ext cx="11404600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solidFill>
                  <a:schemeClr val="bg1"/>
                </a:solidFill>
              </a:rPr>
              <a:t>Tipos de Tarefas </a:t>
            </a:r>
            <a:r>
              <a:rPr lang="pt-BR" sz="1600" dirty="0">
                <a:solidFill>
                  <a:schemeClr val="bg1"/>
                </a:solidFill>
              </a:rPr>
              <a:t>(objetivo no qual iremos utilizar esses algoritmos)</a:t>
            </a:r>
            <a:r>
              <a:rPr lang="pt-BR" sz="1800" dirty="0">
                <a:solidFill>
                  <a:schemeClr val="bg1"/>
                </a:solidFill>
              </a:rPr>
              <a:t>:</a:t>
            </a:r>
            <a:endParaRPr lang="pt-BR" sz="18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A28BE1D-BE7E-4B76-BBA1-35E660CF507F}"/>
              </a:ext>
            </a:extLst>
          </p:cNvPr>
          <p:cNvSpPr txBox="1">
            <a:spLocks/>
          </p:cNvSpPr>
          <p:nvPr/>
        </p:nvSpPr>
        <p:spPr bwMode="black">
          <a:xfrm>
            <a:off x="393700" y="1671117"/>
            <a:ext cx="11404600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sz="1800" b="1" dirty="0">
                <a:solidFill>
                  <a:schemeClr val="bg1"/>
                </a:solidFill>
              </a:rPr>
              <a:t>Classificação:</a:t>
            </a:r>
            <a:endParaRPr lang="pt-BR" sz="1800" b="1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F38B69B-ED90-4EB8-AB05-76BB6BA395BF}"/>
              </a:ext>
            </a:extLst>
          </p:cNvPr>
          <p:cNvSpPr txBox="1">
            <a:spLocks/>
          </p:cNvSpPr>
          <p:nvPr/>
        </p:nvSpPr>
        <p:spPr bwMode="black">
          <a:xfrm>
            <a:off x="1315700" y="2771034"/>
            <a:ext cx="567891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bg1"/>
                </a:solidFill>
              </a:rPr>
              <a:t>Xº</a:t>
            </a:r>
            <a:endParaRPr lang="pt-BR" sz="18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625A0C-4883-437F-96DB-3236DB68084C}"/>
              </a:ext>
            </a:extLst>
          </p:cNvPr>
          <p:cNvCxnSpPr>
            <a:cxnSpLocks/>
          </p:cNvCxnSpPr>
          <p:nvPr/>
        </p:nvCxnSpPr>
        <p:spPr>
          <a:xfrm>
            <a:off x="2008169" y="2996178"/>
            <a:ext cx="2235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7C769A8-4D30-4B97-BCAC-7F30199F10FB}"/>
              </a:ext>
            </a:extLst>
          </p:cNvPr>
          <p:cNvSpPr txBox="1">
            <a:spLocks/>
          </p:cNvSpPr>
          <p:nvPr/>
        </p:nvSpPr>
        <p:spPr bwMode="black">
          <a:xfrm>
            <a:off x="4367977" y="2771034"/>
            <a:ext cx="567891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bg1"/>
                </a:solidFill>
              </a:rPr>
              <a:t>Yº</a:t>
            </a:r>
            <a:endParaRPr lang="pt-BR" sz="1800" b="1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0F137C1-4786-40CF-94BD-4CF47DFA3C53}"/>
              </a:ext>
            </a:extLst>
          </p:cNvPr>
          <p:cNvSpPr txBox="1">
            <a:spLocks/>
          </p:cNvSpPr>
          <p:nvPr/>
        </p:nvSpPr>
        <p:spPr bwMode="black">
          <a:xfrm>
            <a:off x="1315700" y="3622077"/>
            <a:ext cx="567891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bg1"/>
                </a:solidFill>
              </a:rPr>
              <a:t>X¹</a:t>
            </a:r>
            <a:endParaRPr lang="pt-BR" sz="18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8B519B-7A07-447D-940A-EE83AB83EE75}"/>
              </a:ext>
            </a:extLst>
          </p:cNvPr>
          <p:cNvCxnSpPr>
            <a:cxnSpLocks/>
          </p:cNvCxnSpPr>
          <p:nvPr/>
        </p:nvCxnSpPr>
        <p:spPr>
          <a:xfrm>
            <a:off x="2008169" y="3860611"/>
            <a:ext cx="2235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92E21D9-3986-4745-8251-F3EC824E81B3}"/>
              </a:ext>
            </a:extLst>
          </p:cNvPr>
          <p:cNvSpPr txBox="1">
            <a:spLocks/>
          </p:cNvSpPr>
          <p:nvPr/>
        </p:nvSpPr>
        <p:spPr bwMode="black">
          <a:xfrm>
            <a:off x="4367977" y="3619726"/>
            <a:ext cx="567891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bg1"/>
                </a:solidFill>
              </a:rPr>
              <a:t>?</a:t>
            </a:r>
            <a:endParaRPr lang="pt-BR" sz="1800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64B4691-28C7-48EC-98CA-A1B29208AAD4}"/>
              </a:ext>
            </a:extLst>
          </p:cNvPr>
          <p:cNvSpPr/>
          <p:nvPr/>
        </p:nvSpPr>
        <p:spPr>
          <a:xfrm>
            <a:off x="1132819" y="2552340"/>
            <a:ext cx="3803048" cy="986388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1EE6D0A-A014-49D7-B288-9DBE8918A1BF}"/>
              </a:ext>
            </a:extLst>
          </p:cNvPr>
          <p:cNvSpPr txBox="1">
            <a:spLocks/>
          </p:cNvSpPr>
          <p:nvPr/>
        </p:nvSpPr>
        <p:spPr bwMode="black">
          <a:xfrm>
            <a:off x="2637568" y="2523412"/>
            <a:ext cx="793550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accent1"/>
                </a:solidFill>
              </a:rPr>
              <a:t>F[X]</a:t>
            </a:r>
            <a:endParaRPr lang="pt-BR" sz="1800" b="1" dirty="0">
              <a:solidFill>
                <a:schemeClr val="accent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B50AF0-1746-44EE-9AFC-23629A48B161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297852" y="3115899"/>
            <a:ext cx="1070125" cy="74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9B7791AA-6ADA-4A41-9275-C758AC8C6B2B}"/>
              </a:ext>
            </a:extLst>
          </p:cNvPr>
          <p:cNvSpPr/>
          <p:nvPr/>
        </p:nvSpPr>
        <p:spPr>
          <a:xfrm>
            <a:off x="5748148" y="2638387"/>
            <a:ext cx="1115568" cy="955024"/>
          </a:xfrm>
          <a:prstGeom prst="rightArrow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/>
            <a:r>
              <a:rPr lang="pt-BR" sz="2000" dirty="0">
                <a:solidFill>
                  <a:sysClr val="windowText" lastClr="000000"/>
                </a:solidFill>
              </a:rPr>
              <a:t>Ex.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C67690B-F4A1-4838-BF11-9269C88718B7}"/>
              </a:ext>
            </a:extLst>
          </p:cNvPr>
          <p:cNvSpPr txBox="1">
            <a:spLocks/>
          </p:cNvSpPr>
          <p:nvPr/>
        </p:nvSpPr>
        <p:spPr bwMode="black">
          <a:xfrm>
            <a:off x="7132128" y="2734284"/>
            <a:ext cx="1922552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400" b="1" dirty="0">
                <a:solidFill>
                  <a:schemeClr val="bg1"/>
                </a:solidFill>
              </a:rPr>
              <a:t>Pessoas </a:t>
            </a:r>
            <a:br>
              <a:rPr lang="pt-BR" sz="1400" b="1" dirty="0">
                <a:solidFill>
                  <a:schemeClr val="bg1"/>
                </a:solidFill>
              </a:rPr>
            </a:br>
            <a:r>
              <a:rPr lang="pt-BR" sz="1400" b="1" dirty="0">
                <a:solidFill>
                  <a:schemeClr val="bg1"/>
                </a:solidFill>
              </a:rPr>
              <a:t>(indíviduos)</a:t>
            </a:r>
            <a:endParaRPr lang="pt-BR" sz="1100" b="1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41AFEA-0BEE-477F-A61B-A4D75509C66A}"/>
              </a:ext>
            </a:extLst>
          </p:cNvPr>
          <p:cNvSpPr txBox="1">
            <a:spLocks/>
          </p:cNvSpPr>
          <p:nvPr/>
        </p:nvSpPr>
        <p:spPr bwMode="black">
          <a:xfrm>
            <a:off x="9284859" y="2693932"/>
            <a:ext cx="1922552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400" b="1" dirty="0">
                <a:solidFill>
                  <a:schemeClr val="bg1"/>
                </a:solidFill>
              </a:rPr>
              <a:t>Bom/Mau</a:t>
            </a:r>
            <a:br>
              <a:rPr lang="pt-BR" sz="1400" b="1" dirty="0">
                <a:solidFill>
                  <a:schemeClr val="bg1"/>
                </a:solidFill>
              </a:rPr>
            </a:br>
            <a:r>
              <a:rPr lang="pt-BR" sz="1400" b="1" dirty="0">
                <a:solidFill>
                  <a:schemeClr val="bg1"/>
                </a:solidFill>
              </a:rPr>
              <a:t>Pagador</a:t>
            </a:r>
            <a:endParaRPr lang="pt-BR" sz="1100" b="1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84B39B1-6EE6-4DC9-B8BD-89869C307F24}"/>
              </a:ext>
            </a:extLst>
          </p:cNvPr>
          <p:cNvSpPr txBox="1">
            <a:spLocks/>
          </p:cNvSpPr>
          <p:nvPr/>
        </p:nvSpPr>
        <p:spPr bwMode="black">
          <a:xfrm>
            <a:off x="7887188" y="2300635"/>
            <a:ext cx="412432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bg1"/>
                </a:solidFill>
              </a:rPr>
              <a:t>X</a:t>
            </a:r>
            <a:endParaRPr lang="pt-BR" sz="1800" b="1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232B47B-5A93-48AE-B69E-11208C063340}"/>
              </a:ext>
            </a:extLst>
          </p:cNvPr>
          <p:cNvSpPr txBox="1">
            <a:spLocks/>
          </p:cNvSpPr>
          <p:nvPr/>
        </p:nvSpPr>
        <p:spPr bwMode="black">
          <a:xfrm>
            <a:off x="10020802" y="2300635"/>
            <a:ext cx="412432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bg1"/>
                </a:solidFill>
              </a:rPr>
              <a:t>Y</a:t>
            </a:r>
            <a:endParaRPr lang="pt-BR" sz="1800" b="1" dirty="0"/>
          </a:p>
        </p:txBody>
      </p:sp>
      <p:pic>
        <p:nvPicPr>
          <p:cNvPr id="12" name="Picture 11" descr="A picture containing food&#10;&#10;Description automatically generated">
            <a:extLst>
              <a:ext uri="{FF2B5EF4-FFF2-40B4-BE49-F238E27FC236}">
                <a16:creationId xmlns:a16="http://schemas.microsoft.com/office/drawing/2014/main" id="{F6CC3042-05CD-4448-9DDD-3297175A4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474" y="3429000"/>
            <a:ext cx="4090771" cy="2865368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5A51F5F-83E1-4C5B-B2C2-7DCBF2E5E80B}"/>
              </a:ext>
            </a:extLst>
          </p:cNvPr>
          <p:cNvCxnSpPr>
            <a:cxnSpLocks/>
          </p:cNvCxnSpPr>
          <p:nvPr/>
        </p:nvCxnSpPr>
        <p:spPr>
          <a:xfrm flipH="1">
            <a:off x="8256436" y="3569000"/>
            <a:ext cx="1764367" cy="2595485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92BC2067-AAA9-4DA1-9F5F-1E144234E05E}"/>
              </a:ext>
            </a:extLst>
          </p:cNvPr>
          <p:cNvSpPr/>
          <p:nvPr/>
        </p:nvSpPr>
        <p:spPr>
          <a:xfrm>
            <a:off x="10603523" y="4064044"/>
            <a:ext cx="144000" cy="144000"/>
          </a:xfrm>
          <a:prstGeom prst="flowChartConnector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D455ED8B-FA51-48E4-B097-D118DE5A2581}"/>
              </a:ext>
            </a:extLst>
          </p:cNvPr>
          <p:cNvSpPr/>
          <p:nvPr/>
        </p:nvSpPr>
        <p:spPr>
          <a:xfrm>
            <a:off x="10603523" y="4065980"/>
            <a:ext cx="144000" cy="144000"/>
          </a:xfrm>
          <a:prstGeom prst="flowChartConnector">
            <a:avLst/>
          </a:prstGeom>
          <a:solidFill>
            <a:srgbClr val="0070C0"/>
          </a:solidFill>
          <a:ln w="1270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3" grpId="0"/>
      <p:bldP spid="21" grpId="0"/>
      <p:bldP spid="24" grpId="0"/>
      <p:bldP spid="26" grpId="0"/>
      <p:bldP spid="27" grpId="0" animBg="1"/>
      <p:bldP spid="28" grpId="0"/>
      <p:bldP spid="30" grpId="0" animBg="1"/>
      <p:bldP spid="31" grpId="0"/>
      <p:bldP spid="32" grpId="0"/>
      <p:bldP spid="33" grpId="0"/>
      <p:bldP spid="34" grpId="0"/>
      <p:bldP spid="44" grpId="0" animBg="1"/>
      <p:bldP spid="44" grpId="1" animBg="1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1"/>
                </a:solidFill>
              </a:rPr>
              <a:t>Machine Learning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880CA4-D325-4B7D-A8C1-242708CF5DAE}"/>
              </a:ext>
            </a:extLst>
          </p:cNvPr>
          <p:cNvSpPr txBox="1">
            <a:spLocks/>
          </p:cNvSpPr>
          <p:nvPr/>
        </p:nvSpPr>
        <p:spPr bwMode="black">
          <a:xfrm>
            <a:off x="393700" y="1245170"/>
            <a:ext cx="11404600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solidFill>
                  <a:schemeClr val="bg1"/>
                </a:solidFill>
              </a:rPr>
              <a:t>Tipos de Tarefas </a:t>
            </a:r>
            <a:r>
              <a:rPr lang="pt-BR" sz="1600" dirty="0">
                <a:solidFill>
                  <a:schemeClr val="bg1"/>
                </a:solidFill>
              </a:rPr>
              <a:t>(objetivo no qual iremos utilizar esses algoritmos)</a:t>
            </a:r>
            <a:r>
              <a:rPr lang="pt-BR" sz="1800" dirty="0">
                <a:solidFill>
                  <a:schemeClr val="bg1"/>
                </a:solidFill>
              </a:rPr>
              <a:t>:</a:t>
            </a:r>
            <a:endParaRPr lang="pt-BR" sz="18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A28BE1D-BE7E-4B76-BBA1-35E660CF507F}"/>
              </a:ext>
            </a:extLst>
          </p:cNvPr>
          <p:cNvSpPr txBox="1">
            <a:spLocks/>
          </p:cNvSpPr>
          <p:nvPr/>
        </p:nvSpPr>
        <p:spPr bwMode="black">
          <a:xfrm>
            <a:off x="393700" y="1671117"/>
            <a:ext cx="11404600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sz="1800" b="1" dirty="0">
                <a:solidFill>
                  <a:schemeClr val="bg1"/>
                </a:solidFill>
              </a:rPr>
              <a:t>Agrupamento (</a:t>
            </a:r>
            <a:r>
              <a:rPr lang="pt-BR" sz="1800" b="1" i="1" dirty="0">
                <a:solidFill>
                  <a:schemeClr val="bg1"/>
                </a:solidFill>
              </a:rPr>
              <a:t>Clustering</a:t>
            </a:r>
            <a:r>
              <a:rPr lang="pt-BR" sz="1800" b="1" dirty="0">
                <a:solidFill>
                  <a:schemeClr val="bg1"/>
                </a:solidFill>
              </a:rPr>
              <a:t>)</a:t>
            </a:r>
            <a:r>
              <a:rPr lang="pt-BR" sz="1800" b="1" i="1" dirty="0">
                <a:solidFill>
                  <a:schemeClr val="bg1"/>
                </a:solidFill>
              </a:rPr>
              <a:t>:</a:t>
            </a:r>
            <a:endParaRPr lang="pt-BR" sz="1800" b="1" i="1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9B7791AA-6ADA-4A41-9275-C758AC8C6B2B}"/>
              </a:ext>
            </a:extLst>
          </p:cNvPr>
          <p:cNvSpPr/>
          <p:nvPr/>
        </p:nvSpPr>
        <p:spPr>
          <a:xfrm>
            <a:off x="3994441" y="2638387"/>
            <a:ext cx="1115568" cy="955024"/>
          </a:xfrm>
          <a:prstGeom prst="rightArrow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ctr"/>
            <a:r>
              <a:rPr lang="pt-BR" sz="2000" dirty="0">
                <a:solidFill>
                  <a:sysClr val="windowText" lastClr="000000"/>
                </a:solidFill>
              </a:rPr>
              <a:t>Ex.</a:t>
            </a:r>
            <a:endParaRPr 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C67690B-F4A1-4838-BF11-9269C88718B7}"/>
              </a:ext>
            </a:extLst>
          </p:cNvPr>
          <p:cNvSpPr txBox="1">
            <a:spLocks/>
          </p:cNvSpPr>
          <p:nvPr/>
        </p:nvSpPr>
        <p:spPr bwMode="black">
          <a:xfrm>
            <a:off x="5274882" y="2734284"/>
            <a:ext cx="1922552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400" b="1" dirty="0">
                <a:solidFill>
                  <a:schemeClr val="bg1"/>
                </a:solidFill>
              </a:rPr>
              <a:t>Famílias </a:t>
            </a:r>
            <a:br>
              <a:rPr lang="pt-BR" sz="1400" b="1" dirty="0">
                <a:solidFill>
                  <a:schemeClr val="bg1"/>
                </a:solidFill>
              </a:rPr>
            </a:br>
            <a:r>
              <a:rPr lang="pt-BR" sz="1400" b="1" dirty="0">
                <a:solidFill>
                  <a:schemeClr val="bg1"/>
                </a:solidFill>
              </a:rPr>
              <a:t>Consumidoras</a:t>
            </a:r>
            <a:br>
              <a:rPr lang="pt-BR" sz="1400" b="1" dirty="0">
                <a:solidFill>
                  <a:schemeClr val="bg1"/>
                </a:solidFill>
              </a:rPr>
            </a:br>
            <a:endParaRPr lang="pt-BR" sz="1100" b="1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84B39B1-6EE6-4DC9-B8BD-89869C307F24}"/>
              </a:ext>
            </a:extLst>
          </p:cNvPr>
          <p:cNvSpPr txBox="1">
            <a:spLocks/>
          </p:cNvSpPr>
          <p:nvPr/>
        </p:nvSpPr>
        <p:spPr bwMode="black">
          <a:xfrm>
            <a:off x="6029942" y="2300635"/>
            <a:ext cx="412432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bg1"/>
                </a:solidFill>
              </a:rPr>
              <a:t>X</a:t>
            </a:r>
            <a:endParaRPr lang="pt-BR" sz="1800" b="1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232B47B-5A93-48AE-B69E-11208C063340}"/>
              </a:ext>
            </a:extLst>
          </p:cNvPr>
          <p:cNvSpPr txBox="1">
            <a:spLocks/>
          </p:cNvSpPr>
          <p:nvPr/>
        </p:nvSpPr>
        <p:spPr bwMode="black">
          <a:xfrm>
            <a:off x="11105160" y="2733366"/>
            <a:ext cx="412432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bg1"/>
                </a:solidFill>
              </a:rPr>
              <a:t>Y</a:t>
            </a:r>
            <a:endParaRPr lang="pt-BR" sz="1800" b="1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5710BE-77AE-4F85-B791-769E1575AA19}"/>
              </a:ext>
            </a:extLst>
          </p:cNvPr>
          <p:cNvSpPr/>
          <p:nvPr/>
        </p:nvSpPr>
        <p:spPr>
          <a:xfrm>
            <a:off x="1132819" y="2552340"/>
            <a:ext cx="793550" cy="986388"/>
          </a:xfrm>
          <a:prstGeom prst="ellipse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/>
            </a:solidFill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DBC54C7-6702-46EE-A116-FD1A82A24C7C}"/>
              </a:ext>
            </a:extLst>
          </p:cNvPr>
          <p:cNvSpPr txBox="1">
            <a:spLocks/>
          </p:cNvSpPr>
          <p:nvPr/>
        </p:nvSpPr>
        <p:spPr bwMode="black">
          <a:xfrm>
            <a:off x="1371238" y="2804650"/>
            <a:ext cx="316712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bg1"/>
                </a:solidFill>
              </a:rPr>
              <a:t>X</a:t>
            </a:r>
            <a:endParaRPr lang="pt-BR" sz="1800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B3923B-2DDB-4C39-806D-243C148FBFB3}"/>
              </a:ext>
            </a:extLst>
          </p:cNvPr>
          <p:cNvCxnSpPr>
            <a:cxnSpLocks/>
          </p:cNvCxnSpPr>
          <p:nvPr/>
        </p:nvCxnSpPr>
        <p:spPr>
          <a:xfrm>
            <a:off x="2008168" y="2996178"/>
            <a:ext cx="983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25E8D024-C7E2-4CD0-B5C9-4C3D02320C75}"/>
              </a:ext>
            </a:extLst>
          </p:cNvPr>
          <p:cNvSpPr txBox="1">
            <a:spLocks/>
          </p:cNvSpPr>
          <p:nvPr/>
        </p:nvSpPr>
        <p:spPr bwMode="black">
          <a:xfrm>
            <a:off x="3064685" y="2771034"/>
            <a:ext cx="567891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bg1"/>
                </a:solidFill>
              </a:rPr>
              <a:t>Y</a:t>
            </a:r>
            <a:endParaRPr lang="pt-BR" sz="1800" b="1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03F34B1-1CEF-47CE-A6A6-1E5E703D8DE9}"/>
              </a:ext>
            </a:extLst>
          </p:cNvPr>
          <p:cNvSpPr txBox="1">
            <a:spLocks/>
          </p:cNvSpPr>
          <p:nvPr/>
        </p:nvSpPr>
        <p:spPr bwMode="black">
          <a:xfrm>
            <a:off x="1132819" y="2068288"/>
            <a:ext cx="793550" cy="481771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chemeClr val="accent1"/>
                </a:solidFill>
              </a:rPr>
              <a:t>F[X]</a:t>
            </a:r>
            <a:endParaRPr lang="pt-BR" sz="1800" b="1" dirty="0">
              <a:solidFill>
                <a:schemeClr val="accent1"/>
              </a:solidFill>
            </a:endParaRPr>
          </a:p>
        </p:txBody>
      </p:sp>
      <p:pic>
        <p:nvPicPr>
          <p:cNvPr id="50" name="Picture 49" descr="A close up of a map&#10;&#10;Description automatically generated">
            <a:extLst>
              <a:ext uri="{FF2B5EF4-FFF2-40B4-BE49-F238E27FC236}">
                <a16:creationId xmlns:a16="http://schemas.microsoft.com/office/drawing/2014/main" id="{C78525DF-A71A-4910-8D4E-A84BC93C2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50" y="3286420"/>
            <a:ext cx="5487650" cy="3328158"/>
          </a:xfrm>
          <a:prstGeom prst="rect">
            <a:avLst/>
          </a:prstGeom>
        </p:spPr>
      </p:pic>
      <p:pic>
        <p:nvPicPr>
          <p:cNvPr id="52" name="Picture 51" descr="A close up of a map&#10;&#10;Description automatically generated">
            <a:extLst>
              <a:ext uri="{FF2B5EF4-FFF2-40B4-BE49-F238E27FC236}">
                <a16:creationId xmlns:a16="http://schemas.microsoft.com/office/drawing/2014/main" id="{148C23E0-81EB-4123-85FF-B5228B8E0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26" y="3287002"/>
            <a:ext cx="5487650" cy="3328158"/>
          </a:xfrm>
          <a:prstGeom prst="rect">
            <a:avLst/>
          </a:prstGeom>
        </p:spPr>
      </p:pic>
      <p:pic>
        <p:nvPicPr>
          <p:cNvPr id="54" name="Picture 5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7DE579-16FC-4C17-B7B3-5A958D086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26" y="3287002"/>
            <a:ext cx="5487650" cy="332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2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0" grpId="0" animBg="1"/>
      <p:bldP spid="31" grpId="0"/>
      <p:bldP spid="33" grpId="0"/>
      <p:bldP spid="34" grpId="0"/>
      <p:bldP spid="38" grpId="0" animBg="1"/>
      <p:bldP spid="23" grpId="0"/>
      <p:bldP spid="36" grpId="0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84EB1-0807-4A32-A7FE-10D1FED4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/>
              <a:t>Por que Python?</a:t>
            </a:r>
            <a:br>
              <a:rPr lang="pt-BR" sz="3200" b="1" dirty="0"/>
            </a:br>
            <a:endParaRPr lang="en-US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1F099-DE23-4DBB-8479-79DCEE74B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1402" y="3240191"/>
            <a:ext cx="5680074" cy="1207118"/>
          </a:xfrm>
        </p:spPr>
        <p:txBody>
          <a:bodyPr/>
          <a:lstStyle/>
          <a:p>
            <a:r>
              <a:rPr lang="pt-BR" dirty="0"/>
              <a:t>Vantagens e Desvantagens da 2ª Linguagem de Programação mais usada no mundo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AE85-96CA-4C96-8DE3-F9FDFF19C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Por que Python?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9035F-F2E2-4D6F-BD60-25A472DB208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6877" y="1296990"/>
            <a:ext cx="5057861" cy="849312"/>
          </a:xfrm>
        </p:spPr>
        <p:txBody>
          <a:bodyPr/>
          <a:lstStyle/>
          <a:p>
            <a:r>
              <a:rPr lang="pt-BR" dirty="0"/>
              <a:t>Vantagens: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8A2955-7406-4DEF-88F4-6EE70FF4707D}"/>
              </a:ext>
            </a:extLst>
          </p:cNvPr>
          <p:cNvSpPr txBox="1">
            <a:spLocks/>
          </p:cNvSpPr>
          <p:nvPr/>
        </p:nvSpPr>
        <p:spPr bwMode="black">
          <a:xfrm>
            <a:off x="396877" y="1900494"/>
            <a:ext cx="5057861" cy="84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525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125" indent="-1698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450" indent="-231775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025" indent="-2206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/>
              <a:t>“Amigável”: Sintaxe direta e clara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BA2804-9BB7-4D68-8336-E13712BBBFA1}"/>
              </a:ext>
            </a:extLst>
          </p:cNvPr>
          <p:cNvSpPr txBox="1">
            <a:spLocks/>
          </p:cNvSpPr>
          <p:nvPr/>
        </p:nvSpPr>
        <p:spPr bwMode="black">
          <a:xfrm>
            <a:off x="396877" y="2503998"/>
            <a:ext cx="5057861" cy="84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525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125" indent="-1698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450" indent="-231775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025" indent="-2206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/>
              <a:t>Alto Nível: Configurações simples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D962D0-3BCC-45B7-A8D5-94BE935CF0A2}"/>
              </a:ext>
            </a:extLst>
          </p:cNvPr>
          <p:cNvSpPr txBox="1">
            <a:spLocks/>
          </p:cNvSpPr>
          <p:nvPr/>
        </p:nvSpPr>
        <p:spPr bwMode="black">
          <a:xfrm>
            <a:off x="396877" y="3107502"/>
            <a:ext cx="5057861" cy="84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525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125" indent="-1698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450" indent="-231775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025" indent="-2206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/>
              <a:t>Extensa Documentação Disponível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818709-EE43-4418-B435-1F85DEDD1741}"/>
              </a:ext>
            </a:extLst>
          </p:cNvPr>
          <p:cNvSpPr txBox="1">
            <a:spLocks/>
          </p:cNvSpPr>
          <p:nvPr/>
        </p:nvSpPr>
        <p:spPr bwMode="black">
          <a:xfrm>
            <a:off x="396877" y="3711006"/>
            <a:ext cx="5057861" cy="84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525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125" indent="-1698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450" indent="-231775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025" indent="-2206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/>
              <a:t>Linguagem na vanguarda das maiores empresas de tecnologia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EF9A872B-6763-4D0A-8692-0568D704CB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55" y="4686364"/>
            <a:ext cx="958532" cy="958532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8E591C-D567-4ACC-9874-0D14BF20A7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653" y1="32600" x2="49653" y2="32600"/>
                        <a14:foregroundMark x1="53472" y1="30800" x2="49074" y2="38200"/>
                        <a14:foregroundMark x1="49074" y1="38200" x2="48727" y2="6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798" y="4464761"/>
            <a:ext cx="2422203" cy="1401738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F21D7DE-D781-48DF-AC30-224718FEA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78" y="4668743"/>
            <a:ext cx="993775" cy="993775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A47945-8F01-4A07-9E34-9F5CA5D11DA9}"/>
              </a:ext>
            </a:extLst>
          </p:cNvPr>
          <p:cNvSpPr txBox="1">
            <a:spLocks/>
          </p:cNvSpPr>
          <p:nvPr/>
        </p:nvSpPr>
        <p:spPr bwMode="black">
          <a:xfrm>
            <a:off x="6737265" y="1296990"/>
            <a:ext cx="5057861" cy="84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525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125" indent="-1698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450" indent="-231775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025" indent="-2206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Desvantagens: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C1FA50D-D03C-4EDF-8305-BD488D9FBB27}"/>
              </a:ext>
            </a:extLst>
          </p:cNvPr>
          <p:cNvSpPr txBox="1">
            <a:spLocks/>
          </p:cNvSpPr>
          <p:nvPr/>
        </p:nvSpPr>
        <p:spPr bwMode="black">
          <a:xfrm>
            <a:off x="6737265" y="1900494"/>
            <a:ext cx="5057861" cy="84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525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125" indent="-1698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450" indent="-231775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025" indent="-2206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/>
              <a:t>Complexa integração Cross-Plataforma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B6F5BBA-F0B4-4BCB-B383-E904693022B3}"/>
              </a:ext>
            </a:extLst>
          </p:cNvPr>
          <p:cNvSpPr txBox="1">
            <a:spLocks/>
          </p:cNvSpPr>
          <p:nvPr/>
        </p:nvSpPr>
        <p:spPr bwMode="black">
          <a:xfrm>
            <a:off x="6737265" y="2749806"/>
            <a:ext cx="5057861" cy="84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525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125" indent="-1698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450" indent="-231775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025" indent="-2206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/>
              <a:t>Baixo Controle de Memória e Threads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84CB3C2-8009-467F-B7F8-F25C87D54D20}"/>
              </a:ext>
            </a:extLst>
          </p:cNvPr>
          <p:cNvSpPr txBox="1">
            <a:spLocks/>
          </p:cNvSpPr>
          <p:nvPr/>
        </p:nvSpPr>
        <p:spPr bwMode="black">
          <a:xfrm>
            <a:off x="6737265" y="3599118"/>
            <a:ext cx="5057861" cy="84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525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125" indent="-1698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450" indent="-231775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025" indent="-2206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/>
              <a:t>Pouco Recurso para interface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30CEA93-E96D-4198-945C-F2DD7A12FD6E}"/>
              </a:ext>
            </a:extLst>
          </p:cNvPr>
          <p:cNvSpPr txBox="1">
            <a:spLocks/>
          </p:cNvSpPr>
          <p:nvPr/>
        </p:nvSpPr>
        <p:spPr bwMode="black">
          <a:xfrm>
            <a:off x="6737265" y="4202622"/>
            <a:ext cx="5057861" cy="84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525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125" indent="-1698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450" indent="-231775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025" indent="-2206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dirty="0"/>
              <a:t>Linguagem mais “pesada”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8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  <p:bldP spid="18" grpId="0" build="p"/>
      <p:bldP spid="19" grpId="0" build="p"/>
      <p:bldP spid="22" grpId="0" build="p"/>
      <p:bldP spid="24" grpId="0" build="p"/>
      <p:bldP spid="2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84EB1-0807-4A32-A7FE-10D1FED4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/>
              <a:t>Google Colaboratory</a:t>
            </a:r>
            <a:br>
              <a:rPr lang="pt-BR" sz="3200" b="1" dirty="0"/>
            </a:br>
            <a:endParaRPr lang="en-US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1F099-DE23-4DBB-8479-79DCEE74B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1402" y="3240191"/>
            <a:ext cx="5680074" cy="1207118"/>
          </a:xfrm>
        </p:spPr>
        <p:txBody>
          <a:bodyPr/>
          <a:lstStyle/>
          <a:p>
            <a:r>
              <a:rPr lang="pt-BR" dirty="0"/>
              <a:t>Rodando seus códigos em um ambiente Cloud fácil e prático</a:t>
            </a:r>
            <a:br>
              <a:rPr lang="pt-BR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381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AE85-96CA-4C96-8DE3-F9FDFF19C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Google Colaboratory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9035F-F2E2-4D6F-BD60-25A472DB208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6877" y="1296990"/>
            <a:ext cx="5057861" cy="849312"/>
          </a:xfrm>
        </p:spPr>
        <p:txBody>
          <a:bodyPr/>
          <a:lstStyle/>
          <a:p>
            <a:r>
              <a:rPr lang="pt-BR" dirty="0"/>
              <a:t>Ambiente em Nuvem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BA2804-9BB7-4D68-8336-E13712BBBFA1}"/>
              </a:ext>
            </a:extLst>
          </p:cNvPr>
          <p:cNvSpPr txBox="1">
            <a:spLocks/>
          </p:cNvSpPr>
          <p:nvPr/>
        </p:nvSpPr>
        <p:spPr bwMode="black">
          <a:xfrm>
            <a:off x="396876" y="2427415"/>
            <a:ext cx="5057861" cy="84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525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125" indent="-1698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450" indent="-231775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025" indent="-2206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Focado em AI e Data Science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A47945-8F01-4A07-9E34-9F5CA5D11DA9}"/>
              </a:ext>
            </a:extLst>
          </p:cNvPr>
          <p:cNvSpPr txBox="1">
            <a:spLocks/>
          </p:cNvSpPr>
          <p:nvPr/>
        </p:nvSpPr>
        <p:spPr bwMode="black">
          <a:xfrm>
            <a:off x="6737265" y="1296990"/>
            <a:ext cx="5057861" cy="84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525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125" indent="-1698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450" indent="-231775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025" indent="-2206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Jupyter Notebook</a:t>
            </a:r>
            <a:br>
              <a:rPr lang="pt-BR" dirty="0"/>
            </a:br>
            <a:r>
              <a:rPr lang="pt-BR" dirty="0"/>
              <a:t>(Python, Latex, Markdown ...)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E03AF85-5E09-4D24-90C0-F43F83CDAC82}"/>
              </a:ext>
            </a:extLst>
          </p:cNvPr>
          <p:cNvSpPr txBox="1">
            <a:spLocks/>
          </p:cNvSpPr>
          <p:nvPr/>
        </p:nvSpPr>
        <p:spPr bwMode="black">
          <a:xfrm>
            <a:off x="6737265" y="2427415"/>
            <a:ext cx="5057861" cy="84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525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125" indent="-1698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450" indent="-231775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025" indent="-2206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Hardware integrado (GPU,</a:t>
            </a:r>
            <a:br>
              <a:rPr lang="pt-BR" dirty="0"/>
            </a:br>
            <a:r>
              <a:rPr lang="pt-BR" dirty="0"/>
              <a:t>TPU, RAM e Disco)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503E951-8CD9-4654-936B-F910075C9351}"/>
              </a:ext>
            </a:extLst>
          </p:cNvPr>
          <p:cNvSpPr txBox="1">
            <a:spLocks/>
          </p:cNvSpPr>
          <p:nvPr/>
        </p:nvSpPr>
        <p:spPr bwMode="black">
          <a:xfrm>
            <a:off x="396876" y="3484329"/>
            <a:ext cx="5057861" cy="84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525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125" indent="-1698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450" indent="-231775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025" indent="-2206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Integrado ao Google Drive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F99E33A7-BAD6-415C-B75D-E54E7D631841}"/>
              </a:ext>
            </a:extLst>
          </p:cNvPr>
          <p:cNvSpPr txBox="1">
            <a:spLocks/>
          </p:cNvSpPr>
          <p:nvPr/>
        </p:nvSpPr>
        <p:spPr bwMode="black">
          <a:xfrm>
            <a:off x="4965217" y="4317500"/>
            <a:ext cx="5057861" cy="84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525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125" indent="-1698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450" indent="-231775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025" indent="-2206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Sem custo!! ($$$)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phic 5" descr="Syncing cloud">
            <a:extLst>
              <a:ext uri="{FF2B5EF4-FFF2-40B4-BE49-F238E27FC236}">
                <a16:creationId xmlns:a16="http://schemas.microsoft.com/office/drawing/2014/main" id="{9D288045-9373-437E-8E0D-8D06EB261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5134" y="990841"/>
            <a:ext cx="914400" cy="9144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87E263F-AA19-4E05-929B-7AB072E78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623" y="66555"/>
            <a:ext cx="1381486" cy="1381486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D9902742-010E-46B6-BDDD-6E259C183A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188" y="1151703"/>
            <a:ext cx="823500" cy="954574"/>
          </a:xfrm>
          <a:prstGeom prst="rect">
            <a:avLst/>
          </a:prstGeom>
        </p:spPr>
      </p:pic>
      <p:pic>
        <p:nvPicPr>
          <p:cNvPr id="17" name="Graphic 16" descr="Artificial Intelligence">
            <a:extLst>
              <a:ext uri="{FF2B5EF4-FFF2-40B4-BE49-F238E27FC236}">
                <a16:creationId xmlns:a16="http://schemas.microsoft.com/office/drawing/2014/main" id="{5FE7E16D-1B97-4E56-A647-1DE39D9A9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40560" y="2187576"/>
            <a:ext cx="849312" cy="849312"/>
          </a:xfrm>
          <a:prstGeom prst="rect">
            <a:avLst/>
          </a:prstGeom>
        </p:spPr>
      </p:pic>
      <p:pic>
        <p:nvPicPr>
          <p:cNvPr id="21" name="Graphic 20" descr="Processor">
            <a:extLst>
              <a:ext uri="{FF2B5EF4-FFF2-40B4-BE49-F238E27FC236}">
                <a16:creationId xmlns:a16="http://schemas.microsoft.com/office/drawing/2014/main" id="{341EA80A-D29A-4701-B90D-5D22F44BED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95928" y="2353904"/>
            <a:ext cx="849312" cy="849312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49C81E0B-E835-4897-A9DA-10B585A8D22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960" y="3276727"/>
            <a:ext cx="860256" cy="860256"/>
          </a:xfrm>
          <a:prstGeom prst="rect">
            <a:avLst/>
          </a:prstGeom>
        </p:spPr>
      </p:pic>
      <p:pic>
        <p:nvPicPr>
          <p:cNvPr id="26" name="Picture 25" descr="A picture containing indoor, girl, table, brown&#10;&#10;Description automatically generated">
            <a:extLst>
              <a:ext uri="{FF2B5EF4-FFF2-40B4-BE49-F238E27FC236}">
                <a16:creationId xmlns:a16="http://schemas.microsoft.com/office/drawing/2014/main" id="{62C35250-BA27-4FFA-B483-B26F435699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731" y="4939698"/>
            <a:ext cx="2311607" cy="1731541"/>
          </a:xfrm>
          <a:prstGeom prst="rect">
            <a:avLst/>
          </a:prstGeom>
        </p:spPr>
      </p:pic>
      <p:pic>
        <p:nvPicPr>
          <p:cNvPr id="29" name="Picture 28" descr="A picture containing person, indoor, teeth, brushing&#10;&#10;Description automatically generated">
            <a:extLst>
              <a:ext uri="{FF2B5EF4-FFF2-40B4-BE49-F238E27FC236}">
                <a16:creationId xmlns:a16="http://schemas.microsoft.com/office/drawing/2014/main" id="{E05DBE04-0893-421D-8B7A-72B98AAB83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26" y="5020810"/>
            <a:ext cx="2791137" cy="1569314"/>
          </a:xfrm>
          <a:prstGeom prst="rect">
            <a:avLst/>
          </a:prstGeom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A60C8FA-880D-424F-8D82-35DD113ECDBE}"/>
              </a:ext>
            </a:extLst>
          </p:cNvPr>
          <p:cNvSpPr txBox="1">
            <a:spLocks/>
          </p:cNvSpPr>
          <p:nvPr/>
        </p:nvSpPr>
        <p:spPr bwMode="black">
          <a:xfrm>
            <a:off x="6737265" y="3431042"/>
            <a:ext cx="5057861" cy="84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525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125" indent="-1698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450" indent="-231775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025" indent="-2206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 o melhor de tudo...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3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18" grpId="0" build="p"/>
      <p:bldP spid="23" grpId="0" build="p"/>
      <p:bldP spid="27" grpId="0" build="p"/>
      <p:bldP spid="32" grpId="0" build="p"/>
      <p:bldP spid="3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84EB1-0807-4A32-A7FE-10D1FED4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/>
              <a:t>O que iremos colocar em prática</a:t>
            </a:r>
            <a:br>
              <a:rPr lang="pt-BR" sz="3200" b="1" dirty="0"/>
            </a:br>
            <a:endParaRPr lang="en-US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1F099-DE23-4DBB-8479-79DCEE74B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1402" y="3240191"/>
            <a:ext cx="5680074" cy="1207118"/>
          </a:xfrm>
        </p:spPr>
        <p:txBody>
          <a:bodyPr/>
          <a:lstStyle/>
          <a:p>
            <a:r>
              <a:rPr lang="pt-BR" dirty="0"/>
              <a:t>Introdução dos dados e arquivos a serem utilizados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41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AE85-96CA-4C96-8DE3-F9FDFF19C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Agenda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9035F-F2E2-4D6F-BD60-25A472DB208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6876" y="983457"/>
            <a:ext cx="11404600" cy="4891087"/>
          </a:xfrm>
        </p:spPr>
        <p:txBody>
          <a:bodyPr/>
          <a:lstStyle/>
          <a:p>
            <a:r>
              <a:rPr lang="pt-BR" dirty="0"/>
              <a:t>Procedural</a:t>
            </a:r>
          </a:p>
          <a:p>
            <a:r>
              <a:rPr lang="pt-BR" dirty="0"/>
              <a:t>O que é Ciência de Dados?</a:t>
            </a:r>
          </a:p>
          <a:p>
            <a:r>
              <a:rPr lang="pt-BR" dirty="0"/>
              <a:t>Machine-Learning</a:t>
            </a:r>
          </a:p>
          <a:p>
            <a:pPr lvl="1"/>
            <a:r>
              <a:rPr lang="pt-BR" dirty="0"/>
              <a:t>Tipos de Aprendizados</a:t>
            </a:r>
          </a:p>
          <a:p>
            <a:pPr lvl="1"/>
            <a:r>
              <a:rPr lang="pt-BR" dirty="0"/>
              <a:t>Tipos de Tarefas </a:t>
            </a:r>
          </a:p>
          <a:p>
            <a:r>
              <a:rPr lang="pt-BR" dirty="0"/>
              <a:t>Por que Python?</a:t>
            </a:r>
          </a:p>
          <a:p>
            <a:r>
              <a:rPr lang="pt-BR" dirty="0"/>
              <a:t>Google Colaboratory</a:t>
            </a:r>
          </a:p>
          <a:p>
            <a:r>
              <a:rPr lang="pt-BR" dirty="0"/>
              <a:t>O que iremos colocar em prática</a:t>
            </a:r>
          </a:p>
          <a:p>
            <a:pPr lvl="1"/>
            <a:r>
              <a:rPr lang="pt-BR" dirty="0"/>
              <a:t>Explicando o Repositório</a:t>
            </a:r>
          </a:p>
          <a:p>
            <a:pPr lvl="1"/>
            <a:r>
              <a:rPr lang="pt-BR" dirty="0"/>
              <a:t>Dataset a ser utilizado</a:t>
            </a:r>
          </a:p>
          <a:p>
            <a:pPr lvl="1"/>
            <a:r>
              <a:rPr lang="pt-BR" dirty="0"/>
              <a:t>Objetivos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046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AE85-96CA-4C96-8DE3-F9FDFF19C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 que iremos colocar em prática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9035F-F2E2-4D6F-BD60-25A472DB208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6876" y="1296990"/>
            <a:ext cx="8721280" cy="849312"/>
          </a:xfrm>
        </p:spPr>
        <p:txBody>
          <a:bodyPr/>
          <a:lstStyle/>
          <a:p>
            <a:r>
              <a:rPr lang="pt-BR" dirty="0"/>
              <a:t>Explicando o Repositório: </a:t>
            </a:r>
            <a:r>
              <a:rPr lang="en-US" dirty="0">
                <a:hlinkClick r:id="rId2"/>
              </a:rPr>
              <a:t>https://github.com/rmozart/handsonuff</a:t>
            </a:r>
            <a:endParaRPr lang="pt-BR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83277E-D368-44F3-A28A-EA8A070BD6E0}"/>
              </a:ext>
            </a:extLst>
          </p:cNvPr>
          <p:cNvGrpSpPr/>
          <p:nvPr/>
        </p:nvGrpSpPr>
        <p:grpSpPr>
          <a:xfrm>
            <a:off x="738798" y="2047079"/>
            <a:ext cx="2371665" cy="734058"/>
            <a:chOff x="737209" y="2031048"/>
            <a:chExt cx="2371665" cy="734058"/>
          </a:xfrm>
        </p:grpSpPr>
        <p:pic>
          <p:nvPicPr>
            <p:cNvPr id="10" name="Graphic 9" descr="Database">
              <a:extLst>
                <a:ext uri="{FF2B5EF4-FFF2-40B4-BE49-F238E27FC236}">
                  <a16:creationId xmlns:a16="http://schemas.microsoft.com/office/drawing/2014/main" id="{5BB03BFC-6C6D-4FDB-B227-36BFDC412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7209" y="2031048"/>
              <a:ext cx="734058" cy="73405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370258-7273-464B-8A9D-B688975C6860}"/>
                </a:ext>
              </a:extLst>
            </p:cNvPr>
            <p:cNvSpPr txBox="1"/>
            <p:nvPr/>
          </p:nvSpPr>
          <p:spPr>
            <a:xfrm>
              <a:off x="1379827" y="2414108"/>
              <a:ext cx="1729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pt-BR" sz="1600" dirty="0">
                  <a:solidFill>
                    <a:schemeClr val="bg1"/>
                  </a:solidFill>
                </a:rPr>
                <a:t>handsonuff</a:t>
              </a:r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B24B2F1-A8A3-4E66-9237-7533197605D5}"/>
              </a:ext>
            </a:extLst>
          </p:cNvPr>
          <p:cNvCxnSpPr>
            <a:cxnSpLocks/>
            <a:stCxn id="10" idx="2"/>
            <a:endCxn id="20" idx="1"/>
          </p:cNvCxnSpPr>
          <p:nvPr/>
        </p:nvCxnSpPr>
        <p:spPr>
          <a:xfrm rot="16200000" flipH="1">
            <a:off x="1194178" y="2692785"/>
            <a:ext cx="963408" cy="1140113"/>
          </a:xfrm>
          <a:prstGeom prst="bentConnector2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984862-0D28-447A-9C4A-B398DE6EB6A1}"/>
              </a:ext>
            </a:extLst>
          </p:cNvPr>
          <p:cNvGrpSpPr/>
          <p:nvPr/>
        </p:nvGrpSpPr>
        <p:grpSpPr>
          <a:xfrm>
            <a:off x="2245940" y="3445627"/>
            <a:ext cx="2268695" cy="597837"/>
            <a:chOff x="2244351" y="3445626"/>
            <a:chExt cx="2268695" cy="597837"/>
          </a:xfrm>
        </p:grpSpPr>
        <p:pic>
          <p:nvPicPr>
            <p:cNvPr id="20" name="Graphic 19" descr="Open folder">
              <a:extLst>
                <a:ext uri="{FF2B5EF4-FFF2-40B4-BE49-F238E27FC236}">
                  <a16:creationId xmlns:a16="http://schemas.microsoft.com/office/drawing/2014/main" id="{EBC4A461-7752-434D-AABE-94614801A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4351" y="3445626"/>
              <a:ext cx="597837" cy="59783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7C96C3-890F-4135-B489-1D924C253D68}"/>
                </a:ext>
              </a:extLst>
            </p:cNvPr>
            <p:cNvSpPr txBox="1"/>
            <p:nvPr/>
          </p:nvSpPr>
          <p:spPr>
            <a:xfrm>
              <a:off x="2783999" y="3697208"/>
              <a:ext cx="1729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pt-BR" sz="1600" dirty="0">
                  <a:solidFill>
                    <a:schemeClr val="bg1"/>
                  </a:solidFill>
                </a:rPr>
                <a:t>dia1</a:t>
              </a:r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6A66947-7567-4B0B-9C0A-98294A421902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2544858" y="4043464"/>
            <a:ext cx="1" cy="51939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8FF8A2-8AEA-4714-A0F8-35DBB2FE898E}"/>
              </a:ext>
            </a:extLst>
          </p:cNvPr>
          <p:cNvGrpSpPr/>
          <p:nvPr/>
        </p:nvGrpSpPr>
        <p:grpSpPr>
          <a:xfrm>
            <a:off x="2245940" y="4537365"/>
            <a:ext cx="2268695" cy="597837"/>
            <a:chOff x="2244351" y="3445626"/>
            <a:chExt cx="2268695" cy="597837"/>
          </a:xfrm>
        </p:grpSpPr>
        <p:pic>
          <p:nvPicPr>
            <p:cNvPr id="34" name="Graphic 33" descr="Open folder">
              <a:extLst>
                <a:ext uri="{FF2B5EF4-FFF2-40B4-BE49-F238E27FC236}">
                  <a16:creationId xmlns:a16="http://schemas.microsoft.com/office/drawing/2014/main" id="{3840D1F5-3166-4F6C-B4CD-0192A256D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4351" y="3445626"/>
              <a:ext cx="597837" cy="597837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73FFB3-84CC-4A7B-B524-1AB19A787830}"/>
                </a:ext>
              </a:extLst>
            </p:cNvPr>
            <p:cNvSpPr txBox="1"/>
            <p:nvPr/>
          </p:nvSpPr>
          <p:spPr>
            <a:xfrm>
              <a:off x="2783999" y="3697208"/>
              <a:ext cx="1729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pt-BR" sz="1600" dirty="0">
                  <a:solidFill>
                    <a:schemeClr val="bg1"/>
                  </a:solidFill>
                </a:rPr>
                <a:t>dia2</a:t>
              </a:r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795EBEA-F093-4565-98FC-68B3AD7E5BBE}"/>
              </a:ext>
            </a:extLst>
          </p:cNvPr>
          <p:cNvCxnSpPr>
            <a:cxnSpLocks/>
          </p:cNvCxnSpPr>
          <p:nvPr/>
        </p:nvCxnSpPr>
        <p:spPr>
          <a:xfrm>
            <a:off x="3349877" y="3744545"/>
            <a:ext cx="60046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F6D5B97-DA83-4201-828D-BBC94545D525}"/>
              </a:ext>
            </a:extLst>
          </p:cNvPr>
          <p:cNvGrpSpPr/>
          <p:nvPr/>
        </p:nvGrpSpPr>
        <p:grpSpPr>
          <a:xfrm>
            <a:off x="3983891" y="3445627"/>
            <a:ext cx="2255853" cy="597837"/>
            <a:chOff x="2244351" y="3445626"/>
            <a:chExt cx="2255853" cy="597837"/>
          </a:xfrm>
        </p:grpSpPr>
        <p:pic>
          <p:nvPicPr>
            <p:cNvPr id="40" name="Graphic 39" descr="Open folder">
              <a:extLst>
                <a:ext uri="{FF2B5EF4-FFF2-40B4-BE49-F238E27FC236}">
                  <a16:creationId xmlns:a16="http://schemas.microsoft.com/office/drawing/2014/main" id="{B1AEAAB7-154D-42D9-9A02-20952A019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4351" y="3445626"/>
              <a:ext cx="597837" cy="597837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B93F7AF-034B-4361-9D66-449ABAF9832D}"/>
                </a:ext>
              </a:extLst>
            </p:cNvPr>
            <p:cNvSpPr txBox="1"/>
            <p:nvPr/>
          </p:nvSpPr>
          <p:spPr>
            <a:xfrm>
              <a:off x="2771157" y="3697208"/>
              <a:ext cx="1729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pt-BR" sz="1600" dirty="0">
                  <a:solidFill>
                    <a:schemeClr val="bg1"/>
                  </a:solidFill>
                </a:rPr>
                <a:t>gabarito</a:t>
              </a:r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956A76A-F321-43C2-A5C8-190774E3FA31}"/>
              </a:ext>
            </a:extLst>
          </p:cNvPr>
          <p:cNvCxnSpPr>
            <a:cxnSpLocks/>
          </p:cNvCxnSpPr>
          <p:nvPr/>
        </p:nvCxnSpPr>
        <p:spPr>
          <a:xfrm flipH="1">
            <a:off x="4282808" y="4043464"/>
            <a:ext cx="1" cy="51939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59026BF-48B5-48C5-BE3C-149D5B61B17A}"/>
              </a:ext>
            </a:extLst>
          </p:cNvPr>
          <p:cNvGrpSpPr/>
          <p:nvPr/>
        </p:nvGrpSpPr>
        <p:grpSpPr>
          <a:xfrm>
            <a:off x="3971049" y="4537365"/>
            <a:ext cx="2268695" cy="597837"/>
            <a:chOff x="2244351" y="3445626"/>
            <a:chExt cx="2268695" cy="597837"/>
          </a:xfrm>
        </p:grpSpPr>
        <p:pic>
          <p:nvPicPr>
            <p:cNvPr id="44" name="Graphic 43" descr="Open folder">
              <a:extLst>
                <a:ext uri="{FF2B5EF4-FFF2-40B4-BE49-F238E27FC236}">
                  <a16:creationId xmlns:a16="http://schemas.microsoft.com/office/drawing/2014/main" id="{CCD329C0-1C6B-4205-9E3C-93C5254DF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4351" y="3445626"/>
              <a:ext cx="597837" cy="597837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A570522-D0A1-48AB-831F-04A0B9DCCC44}"/>
                </a:ext>
              </a:extLst>
            </p:cNvPr>
            <p:cNvSpPr txBox="1"/>
            <p:nvPr/>
          </p:nvSpPr>
          <p:spPr>
            <a:xfrm>
              <a:off x="2783999" y="3697208"/>
              <a:ext cx="1729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pt-BR" sz="1600" dirty="0">
                  <a:solidFill>
                    <a:schemeClr val="bg1"/>
                  </a:solidFill>
                </a:rPr>
                <a:t>notebooks</a:t>
              </a:r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26B691B-70F2-4D73-BE76-7E43EC5371D8}"/>
              </a:ext>
            </a:extLst>
          </p:cNvPr>
          <p:cNvCxnSpPr>
            <a:cxnSpLocks/>
          </p:cNvCxnSpPr>
          <p:nvPr/>
        </p:nvCxnSpPr>
        <p:spPr>
          <a:xfrm>
            <a:off x="5552491" y="3744545"/>
            <a:ext cx="60046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788E61-52C4-4789-BEC1-2DC91D957713}"/>
              </a:ext>
            </a:extLst>
          </p:cNvPr>
          <p:cNvCxnSpPr>
            <a:cxnSpLocks/>
          </p:cNvCxnSpPr>
          <p:nvPr/>
        </p:nvCxnSpPr>
        <p:spPr>
          <a:xfrm>
            <a:off x="5642125" y="4958223"/>
            <a:ext cx="60046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64770DA-CD65-4719-B55D-D5F01EB77B8F}"/>
              </a:ext>
            </a:extLst>
          </p:cNvPr>
          <p:cNvGrpSpPr/>
          <p:nvPr/>
        </p:nvGrpSpPr>
        <p:grpSpPr>
          <a:xfrm>
            <a:off x="6239744" y="3527933"/>
            <a:ext cx="2432357" cy="515531"/>
            <a:chOff x="6238155" y="3527932"/>
            <a:chExt cx="2432357" cy="51553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0D2516B-B0E8-4DFE-B41C-32F71255A1B7}"/>
                </a:ext>
              </a:extLst>
            </p:cNvPr>
            <p:cNvSpPr txBox="1"/>
            <p:nvPr/>
          </p:nvSpPr>
          <p:spPr>
            <a:xfrm>
              <a:off x="6613671" y="3704909"/>
              <a:ext cx="20568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pt-BR" sz="1600" dirty="0">
                  <a:solidFill>
                    <a:schemeClr val="bg1"/>
                  </a:solidFill>
                </a:rPr>
                <a:t>dia1_gabarito.ipynb</a:t>
              </a:r>
              <a:endParaRPr lang="en-US" sz="1600" dirty="0" err="1">
                <a:solidFill>
                  <a:schemeClr val="bg1"/>
                </a:solidFill>
              </a:endParaRPr>
            </a:p>
          </p:txBody>
        </p:sp>
        <p:pic>
          <p:nvPicPr>
            <p:cNvPr id="50" name="Picture 49" descr="A close up of a sign&#10;&#10;Description automatically generated">
              <a:extLst>
                <a:ext uri="{FF2B5EF4-FFF2-40B4-BE49-F238E27FC236}">
                  <a16:creationId xmlns:a16="http://schemas.microsoft.com/office/drawing/2014/main" id="{A3D455F0-3946-4113-9A08-331B8BFC2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155" y="3527932"/>
              <a:ext cx="380684" cy="441276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CC2E919-8B37-4538-98C0-DE0F2DDCF6C8}"/>
              </a:ext>
            </a:extLst>
          </p:cNvPr>
          <p:cNvGrpSpPr/>
          <p:nvPr/>
        </p:nvGrpSpPr>
        <p:grpSpPr>
          <a:xfrm>
            <a:off x="6287464" y="4772248"/>
            <a:ext cx="2384637" cy="515531"/>
            <a:chOff x="6238155" y="4772247"/>
            <a:chExt cx="2384637" cy="51553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541221-E604-4635-8B79-57BA76E682A4}"/>
                </a:ext>
              </a:extLst>
            </p:cNvPr>
            <p:cNvSpPr txBox="1"/>
            <p:nvPr/>
          </p:nvSpPr>
          <p:spPr>
            <a:xfrm>
              <a:off x="6613671" y="4949224"/>
              <a:ext cx="20091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pt-BR" sz="1600" dirty="0">
                  <a:solidFill>
                    <a:schemeClr val="bg1"/>
                  </a:solidFill>
                </a:rPr>
                <a:t>dia1.ipynb</a:t>
              </a:r>
              <a:endParaRPr lang="en-US" sz="1600" dirty="0" err="1">
                <a:solidFill>
                  <a:schemeClr val="bg1"/>
                </a:solidFill>
              </a:endParaRPr>
            </a:p>
          </p:txBody>
        </p:sp>
        <p:pic>
          <p:nvPicPr>
            <p:cNvPr id="52" name="Picture 51" descr="A close up of a sign&#10;&#10;Description automatically generated">
              <a:extLst>
                <a:ext uri="{FF2B5EF4-FFF2-40B4-BE49-F238E27FC236}">
                  <a16:creationId xmlns:a16="http://schemas.microsoft.com/office/drawing/2014/main" id="{01CE9384-573C-406C-8A60-DC7861AAB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155" y="4772247"/>
              <a:ext cx="380684" cy="441276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530D781-5522-4803-BD62-92301E99E9E3}"/>
              </a:ext>
            </a:extLst>
          </p:cNvPr>
          <p:cNvGrpSpPr/>
          <p:nvPr/>
        </p:nvGrpSpPr>
        <p:grpSpPr>
          <a:xfrm>
            <a:off x="3971049" y="5571618"/>
            <a:ext cx="2268695" cy="597837"/>
            <a:chOff x="2244351" y="3445626"/>
            <a:chExt cx="2268695" cy="597837"/>
          </a:xfrm>
        </p:grpSpPr>
        <p:pic>
          <p:nvPicPr>
            <p:cNvPr id="56" name="Graphic 55" descr="Open folder">
              <a:extLst>
                <a:ext uri="{FF2B5EF4-FFF2-40B4-BE49-F238E27FC236}">
                  <a16:creationId xmlns:a16="http://schemas.microsoft.com/office/drawing/2014/main" id="{D15901F7-56E3-49BA-A60C-0B81B00F6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44351" y="3445626"/>
              <a:ext cx="597837" cy="597837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B823655-DB45-4BA0-AD4B-F9D1CEE8F794}"/>
                </a:ext>
              </a:extLst>
            </p:cNvPr>
            <p:cNvSpPr txBox="1"/>
            <p:nvPr/>
          </p:nvSpPr>
          <p:spPr>
            <a:xfrm>
              <a:off x="2783999" y="3697208"/>
              <a:ext cx="1729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pt-BR" sz="1600" dirty="0">
                  <a:solidFill>
                    <a:schemeClr val="bg1"/>
                  </a:solidFill>
                </a:rPr>
                <a:t>data</a:t>
              </a:r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85BC4C4-3BEE-47B2-AC3A-ADE208567018}"/>
              </a:ext>
            </a:extLst>
          </p:cNvPr>
          <p:cNvCxnSpPr>
            <a:cxnSpLocks/>
          </p:cNvCxnSpPr>
          <p:nvPr/>
        </p:nvCxnSpPr>
        <p:spPr>
          <a:xfrm>
            <a:off x="5167949" y="5992476"/>
            <a:ext cx="1074643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0B4863A-FD21-4F38-850A-3A857C96CC0E}"/>
              </a:ext>
            </a:extLst>
          </p:cNvPr>
          <p:cNvCxnSpPr>
            <a:cxnSpLocks/>
          </p:cNvCxnSpPr>
          <p:nvPr/>
        </p:nvCxnSpPr>
        <p:spPr>
          <a:xfrm flipH="1">
            <a:off x="4282808" y="5105717"/>
            <a:ext cx="1" cy="51939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B1664EB-2D3C-49BE-9C5D-1517B867BC4A}"/>
              </a:ext>
            </a:extLst>
          </p:cNvPr>
          <p:cNvGrpSpPr/>
          <p:nvPr/>
        </p:nvGrpSpPr>
        <p:grpSpPr>
          <a:xfrm>
            <a:off x="6229098" y="5746228"/>
            <a:ext cx="2395283" cy="852567"/>
            <a:chOff x="6227509" y="5746227"/>
            <a:chExt cx="2395283" cy="85256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3C2F1DD-4251-4B3A-B73A-9CB832F224CF}"/>
                </a:ext>
              </a:extLst>
            </p:cNvPr>
            <p:cNvSpPr txBox="1"/>
            <p:nvPr/>
          </p:nvSpPr>
          <p:spPr>
            <a:xfrm>
              <a:off x="6613671" y="5983477"/>
              <a:ext cx="20091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pt-BR" sz="1600" dirty="0">
                  <a:solidFill>
                    <a:schemeClr val="bg1"/>
                  </a:solidFill>
                </a:rPr>
                <a:t>train.csv</a:t>
              </a:r>
              <a:endParaRPr lang="en-US" sz="1600" dirty="0" err="1">
                <a:solidFill>
                  <a:schemeClr val="bg1"/>
                </a:solidFill>
              </a:endParaRPr>
            </a:p>
          </p:txBody>
        </p:sp>
        <p:pic>
          <p:nvPicPr>
            <p:cNvPr id="64" name="Graphic 63" descr="Database">
              <a:extLst>
                <a:ext uri="{FF2B5EF4-FFF2-40B4-BE49-F238E27FC236}">
                  <a16:creationId xmlns:a16="http://schemas.microsoft.com/office/drawing/2014/main" id="{08054F02-19BE-4B1F-83F5-56F033FB8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27509" y="5746227"/>
              <a:ext cx="492497" cy="492497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6644434-DBC3-494E-A625-02227F1A4F7D}"/>
                </a:ext>
              </a:extLst>
            </p:cNvPr>
            <p:cNvSpPr txBox="1"/>
            <p:nvPr/>
          </p:nvSpPr>
          <p:spPr>
            <a:xfrm>
              <a:off x="6613671" y="6260240"/>
              <a:ext cx="20091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pt-BR" sz="1600" dirty="0">
                  <a:solidFill>
                    <a:schemeClr val="bg1"/>
                  </a:solidFill>
                </a:rPr>
                <a:t>test.csv</a:t>
              </a:r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63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AE85-96CA-4C96-8DE3-F9FDFF19C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 que iremos colocar em prática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9035F-F2E2-4D6F-BD60-25A472DB208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6876" y="1296990"/>
            <a:ext cx="11647360" cy="849312"/>
          </a:xfrm>
        </p:spPr>
        <p:txBody>
          <a:bodyPr/>
          <a:lstStyle/>
          <a:p>
            <a:r>
              <a:rPr lang="pt-BR" dirty="0"/>
              <a:t>Dataset a ser utilizado: </a:t>
            </a:r>
            <a:r>
              <a:rPr lang="en-US" dirty="0">
                <a:hlinkClick r:id="rId2"/>
              </a:rPr>
              <a:t>https://www.kaggle.com/c/house-prices-advanced-regression-techniques/overview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83277E-D368-44F3-A28A-EA8A070BD6E0}"/>
              </a:ext>
            </a:extLst>
          </p:cNvPr>
          <p:cNvGrpSpPr/>
          <p:nvPr/>
        </p:nvGrpSpPr>
        <p:grpSpPr>
          <a:xfrm>
            <a:off x="738800" y="2659804"/>
            <a:ext cx="2600349" cy="734058"/>
            <a:chOff x="737209" y="2031048"/>
            <a:chExt cx="2600349" cy="734058"/>
          </a:xfrm>
        </p:grpSpPr>
        <p:pic>
          <p:nvPicPr>
            <p:cNvPr id="10" name="Graphic 9" descr="Database">
              <a:extLst>
                <a:ext uri="{FF2B5EF4-FFF2-40B4-BE49-F238E27FC236}">
                  <a16:creationId xmlns:a16="http://schemas.microsoft.com/office/drawing/2014/main" id="{5BB03BFC-6C6D-4FDB-B227-36BFDC412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7209" y="2031048"/>
              <a:ext cx="734058" cy="73405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370258-7273-464B-8A9D-B688975C6860}"/>
                </a:ext>
              </a:extLst>
            </p:cNvPr>
            <p:cNvSpPr txBox="1"/>
            <p:nvPr/>
          </p:nvSpPr>
          <p:spPr>
            <a:xfrm>
              <a:off x="1379827" y="2414108"/>
              <a:ext cx="19577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pt-BR" sz="1600" dirty="0">
                  <a:solidFill>
                    <a:schemeClr val="bg1"/>
                  </a:solidFill>
                </a:rPr>
                <a:t>House Data Prices</a:t>
              </a:r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B24B2F1-A8A3-4E66-9237-7533197605D5}"/>
              </a:ext>
            </a:extLst>
          </p:cNvPr>
          <p:cNvCxnSpPr>
            <a:cxnSpLocks/>
            <a:stCxn id="10" idx="2"/>
            <a:endCxn id="4" idx="1"/>
          </p:cNvCxnSpPr>
          <p:nvPr/>
        </p:nvCxnSpPr>
        <p:spPr>
          <a:xfrm rot="16200000" flipH="1">
            <a:off x="1161893" y="3337798"/>
            <a:ext cx="401053" cy="513180"/>
          </a:xfrm>
          <a:prstGeom prst="bentConnector2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6A66947-7567-4B0B-9C0A-98294A421902}"/>
              </a:ext>
            </a:extLst>
          </p:cNvPr>
          <p:cNvCxnSpPr>
            <a:cxnSpLocks/>
          </p:cNvCxnSpPr>
          <p:nvPr/>
        </p:nvCxnSpPr>
        <p:spPr>
          <a:xfrm flipH="1">
            <a:off x="1917927" y="4150636"/>
            <a:ext cx="1" cy="51939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A2930643-04F2-424F-9768-8198E959BA0B}"/>
              </a:ext>
            </a:extLst>
          </p:cNvPr>
          <p:cNvSpPr txBox="1">
            <a:spLocks/>
          </p:cNvSpPr>
          <p:nvPr/>
        </p:nvSpPr>
        <p:spPr bwMode="black">
          <a:xfrm>
            <a:off x="396876" y="2176386"/>
            <a:ext cx="11647360" cy="84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525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125" indent="-1698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450" indent="-231775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025" indent="-2206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sz="1800" dirty="0"/>
              <a:t>Descrição mais detalhada: </a:t>
            </a:r>
            <a:r>
              <a:rPr lang="en-US" sz="1800" dirty="0">
                <a:hlinkClick r:id="rId5"/>
              </a:rPr>
              <a:t>http://jse.amstat.org/v19n3/decock.pdf</a:t>
            </a:r>
            <a:endParaRPr lang="en-US" sz="1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F18D70-A33E-43EC-B481-B9BE87CC5300}"/>
              </a:ext>
            </a:extLst>
          </p:cNvPr>
          <p:cNvGrpSpPr/>
          <p:nvPr/>
        </p:nvGrpSpPr>
        <p:grpSpPr>
          <a:xfrm>
            <a:off x="1619008" y="3495996"/>
            <a:ext cx="2237260" cy="646938"/>
            <a:chOff x="1617420" y="4001549"/>
            <a:chExt cx="2237260" cy="6469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7C96C3-890F-4135-B489-1D924C253D68}"/>
                </a:ext>
              </a:extLst>
            </p:cNvPr>
            <p:cNvSpPr txBox="1"/>
            <p:nvPr/>
          </p:nvSpPr>
          <p:spPr>
            <a:xfrm>
              <a:off x="2125633" y="4309933"/>
              <a:ext cx="1729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pt-BR" sz="1600">
                  <a:solidFill>
                    <a:schemeClr val="bg1"/>
                  </a:solidFill>
                </a:rPr>
                <a:t>train.</a:t>
              </a:r>
              <a:r>
                <a:rPr lang="pt-BR" sz="1600" dirty="0">
                  <a:solidFill>
                    <a:schemeClr val="bg1"/>
                  </a:solidFill>
                </a:rPr>
                <a:t>csv</a:t>
              </a:r>
              <a:endParaRPr lang="en-US" sz="1600" dirty="0" err="1">
                <a:solidFill>
                  <a:schemeClr val="bg1"/>
                </a:solidFill>
              </a:endParaRPr>
            </a:p>
          </p:txBody>
        </p:sp>
        <p:pic>
          <p:nvPicPr>
            <p:cNvPr id="4" name="Graphic 3" descr="Database">
              <a:extLst>
                <a:ext uri="{FF2B5EF4-FFF2-40B4-BE49-F238E27FC236}">
                  <a16:creationId xmlns:a16="http://schemas.microsoft.com/office/drawing/2014/main" id="{10EF3F9F-6C7B-4162-9425-64CCD06C9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17420" y="4001549"/>
              <a:ext cx="597838" cy="59783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B642B0-D723-46CD-9CBC-29EE93C8BC06}"/>
              </a:ext>
            </a:extLst>
          </p:cNvPr>
          <p:cNvGrpSpPr/>
          <p:nvPr/>
        </p:nvGrpSpPr>
        <p:grpSpPr>
          <a:xfrm>
            <a:off x="1619008" y="4701521"/>
            <a:ext cx="2237260" cy="659500"/>
            <a:chOff x="1617420" y="4701521"/>
            <a:chExt cx="2237260" cy="65950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73FFB3-84CC-4A7B-B524-1AB19A787830}"/>
                </a:ext>
              </a:extLst>
            </p:cNvPr>
            <p:cNvSpPr txBox="1"/>
            <p:nvPr/>
          </p:nvSpPr>
          <p:spPr>
            <a:xfrm>
              <a:off x="2125633" y="5022467"/>
              <a:ext cx="17290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pt-BR" sz="1600" dirty="0">
                  <a:solidFill>
                    <a:schemeClr val="bg1"/>
                  </a:solidFill>
                </a:rPr>
                <a:t>test.csv</a:t>
              </a:r>
              <a:endParaRPr lang="en-US" sz="1600" dirty="0" err="1">
                <a:solidFill>
                  <a:schemeClr val="bg1"/>
                </a:solidFill>
              </a:endParaRPr>
            </a:p>
          </p:txBody>
        </p:sp>
        <p:pic>
          <p:nvPicPr>
            <p:cNvPr id="61" name="Graphic 60" descr="Database">
              <a:extLst>
                <a:ext uri="{FF2B5EF4-FFF2-40B4-BE49-F238E27FC236}">
                  <a16:creationId xmlns:a16="http://schemas.microsoft.com/office/drawing/2014/main" id="{FD3D1325-707D-4FCE-81D0-475F982DD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17420" y="4701521"/>
              <a:ext cx="597838" cy="597838"/>
            </a:xfrm>
            <a:prstGeom prst="rect">
              <a:avLst/>
            </a:prstGeom>
          </p:spPr>
        </p:pic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CEFA2D3-71AA-4F57-9AF1-09BB8EBE73FC}"/>
              </a:ext>
            </a:extLst>
          </p:cNvPr>
          <p:cNvCxnSpPr>
            <a:cxnSpLocks/>
          </p:cNvCxnSpPr>
          <p:nvPr/>
        </p:nvCxnSpPr>
        <p:spPr>
          <a:xfrm flipH="1">
            <a:off x="1917927" y="5338554"/>
            <a:ext cx="1" cy="51939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55C09BE7-33CD-435F-A590-41723CD44BAE}"/>
              </a:ext>
            </a:extLst>
          </p:cNvPr>
          <p:cNvGrpSpPr/>
          <p:nvPr/>
        </p:nvGrpSpPr>
        <p:grpSpPr>
          <a:xfrm>
            <a:off x="1645041" y="5857946"/>
            <a:ext cx="2554475" cy="603836"/>
            <a:chOff x="1643452" y="5857946"/>
            <a:chExt cx="2554475" cy="60383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18B58FC-79B6-48EA-ADB5-DFD23A3F97A9}"/>
                </a:ext>
              </a:extLst>
            </p:cNvPr>
            <p:cNvSpPr txBox="1"/>
            <p:nvPr/>
          </p:nvSpPr>
          <p:spPr>
            <a:xfrm>
              <a:off x="2125633" y="6123228"/>
              <a:ext cx="20722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accent1"/>
                </a:buClr>
              </a:pPr>
              <a:r>
                <a:rPr lang="pt-BR" sz="1600" dirty="0">
                  <a:solidFill>
                    <a:schemeClr val="bg1"/>
                  </a:solidFill>
                </a:rPr>
                <a:t>data_description.txt</a:t>
              </a:r>
              <a:endParaRPr lang="en-US" sz="1600" dirty="0" err="1">
                <a:solidFill>
                  <a:schemeClr val="bg1"/>
                </a:solidFill>
              </a:endParaRPr>
            </a:p>
          </p:txBody>
        </p:sp>
        <p:pic>
          <p:nvPicPr>
            <p:cNvPr id="8" name="Graphic 7" descr="Document">
              <a:extLst>
                <a:ext uri="{FF2B5EF4-FFF2-40B4-BE49-F238E27FC236}">
                  <a16:creationId xmlns:a16="http://schemas.microsoft.com/office/drawing/2014/main" id="{55A1EB33-DE45-4AC2-A8CE-F7F45D0C2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43452" y="5857946"/>
              <a:ext cx="530565" cy="53056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DB6FEED-7C71-45EF-AF90-BF9D580C6642}"/>
              </a:ext>
            </a:extLst>
          </p:cNvPr>
          <p:cNvSpPr txBox="1"/>
          <p:nvPr/>
        </p:nvSpPr>
        <p:spPr>
          <a:xfrm>
            <a:off x="4599648" y="3048680"/>
            <a:ext cx="2369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pt-BR" sz="2000" b="1" dirty="0">
                <a:solidFill>
                  <a:schemeClr val="bg1"/>
                </a:solidFill>
              </a:rPr>
              <a:t>Target</a:t>
            </a:r>
            <a:endParaRPr lang="en-US" sz="1600" b="1" dirty="0" err="1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3AC652F-CD27-4550-B637-85256300846E}"/>
              </a:ext>
            </a:extLst>
          </p:cNvPr>
          <p:cNvSpPr txBox="1"/>
          <p:nvPr/>
        </p:nvSpPr>
        <p:spPr>
          <a:xfrm>
            <a:off x="4599648" y="3625638"/>
            <a:ext cx="2369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pt-BR" sz="1600" dirty="0">
                <a:solidFill>
                  <a:schemeClr val="bg1"/>
                </a:solidFill>
              </a:rPr>
              <a:t>Preço de Venda</a:t>
            </a:r>
            <a:endParaRPr lang="en-US" sz="1200" dirty="0" err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DD77C89-BED2-4C44-A7E4-A6080B6552DE}"/>
              </a:ext>
            </a:extLst>
          </p:cNvPr>
          <p:cNvSpPr txBox="1"/>
          <p:nvPr/>
        </p:nvSpPr>
        <p:spPr>
          <a:xfrm>
            <a:off x="6720598" y="3048680"/>
            <a:ext cx="2369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pt-BR" sz="2000" b="1" dirty="0">
                <a:solidFill>
                  <a:schemeClr val="bg1"/>
                </a:solidFill>
              </a:rPr>
              <a:t>Variáveis</a:t>
            </a:r>
            <a:endParaRPr lang="en-US" sz="1600" b="1" dirty="0" err="1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71F49E-3791-4C23-B760-72A7847E5739}"/>
              </a:ext>
            </a:extLst>
          </p:cNvPr>
          <p:cNvSpPr txBox="1"/>
          <p:nvPr/>
        </p:nvSpPr>
        <p:spPr>
          <a:xfrm>
            <a:off x="6720598" y="3625638"/>
            <a:ext cx="2369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pt-BR" sz="1600" dirty="0">
                <a:solidFill>
                  <a:schemeClr val="bg1"/>
                </a:solidFill>
              </a:rPr>
              <a:t>Tamanho </a:t>
            </a:r>
            <a:endParaRPr lang="en-US" sz="1200" dirty="0" err="1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A6E592E-4061-4CD7-BDBE-2F416E7C102A}"/>
              </a:ext>
            </a:extLst>
          </p:cNvPr>
          <p:cNvSpPr txBox="1"/>
          <p:nvPr/>
        </p:nvSpPr>
        <p:spPr>
          <a:xfrm>
            <a:off x="6720598" y="4053505"/>
            <a:ext cx="2369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pt-BR" sz="1600" dirty="0">
                <a:solidFill>
                  <a:schemeClr val="bg1"/>
                </a:solidFill>
              </a:rPr>
              <a:t>Tipo de Acesso </a:t>
            </a:r>
            <a:endParaRPr lang="en-US" sz="1200" dirty="0" err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7275509-6DE9-4872-A024-1353A9D14C4B}"/>
              </a:ext>
            </a:extLst>
          </p:cNvPr>
          <p:cNvSpPr txBox="1"/>
          <p:nvPr/>
        </p:nvSpPr>
        <p:spPr>
          <a:xfrm>
            <a:off x="6720598" y="4481372"/>
            <a:ext cx="2369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pt-BR" sz="1600" dirty="0">
                <a:solidFill>
                  <a:schemeClr val="bg1"/>
                </a:solidFill>
              </a:rPr>
              <a:t>Tipo de Rua</a:t>
            </a:r>
            <a:endParaRPr lang="en-US" sz="1200" dirty="0" err="1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23E3236-35CE-42CE-A90B-43E928655708}"/>
              </a:ext>
            </a:extLst>
          </p:cNvPr>
          <p:cNvSpPr txBox="1"/>
          <p:nvPr/>
        </p:nvSpPr>
        <p:spPr>
          <a:xfrm>
            <a:off x="6720598" y="4910277"/>
            <a:ext cx="2369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pt-BR" sz="1600" dirty="0">
                <a:solidFill>
                  <a:schemeClr val="bg1"/>
                </a:solidFill>
              </a:rPr>
              <a:t>Ano de Construção</a:t>
            </a:r>
            <a:endParaRPr lang="en-US" sz="1200" dirty="0" err="1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13AD21-F200-46E5-BC64-EA6031042C1D}"/>
              </a:ext>
            </a:extLst>
          </p:cNvPr>
          <p:cNvSpPr txBox="1"/>
          <p:nvPr/>
        </p:nvSpPr>
        <p:spPr>
          <a:xfrm>
            <a:off x="6720598" y="5338553"/>
            <a:ext cx="2369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pt-BR" sz="1600" dirty="0">
                <a:solidFill>
                  <a:schemeClr val="bg1"/>
                </a:solidFill>
              </a:rPr>
              <a:t>...</a:t>
            </a:r>
            <a:endParaRPr lang="en-US" sz="1200" dirty="0" err="1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AE5BC5-84C8-4CA5-BFDB-AFD4D7C99C64}"/>
              </a:ext>
            </a:extLst>
          </p:cNvPr>
          <p:cNvCxnSpPr/>
          <p:nvPr/>
        </p:nvCxnSpPr>
        <p:spPr>
          <a:xfrm>
            <a:off x="6841300" y="3048681"/>
            <a:ext cx="0" cy="26284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6D8A67C-E9C4-40AA-8510-8DE8DD441CC1}"/>
              </a:ext>
            </a:extLst>
          </p:cNvPr>
          <p:cNvSpPr txBox="1"/>
          <p:nvPr/>
        </p:nvSpPr>
        <p:spPr>
          <a:xfrm>
            <a:off x="9431808" y="3048680"/>
            <a:ext cx="2369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pt-BR" sz="2000" b="1" dirty="0">
                <a:solidFill>
                  <a:schemeClr val="bg1"/>
                </a:solidFill>
              </a:rPr>
              <a:t>Total</a:t>
            </a:r>
            <a:endParaRPr lang="en-US" sz="1600" b="1" dirty="0" err="1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6B6F0DF-35DB-4C94-9A3D-6AF7EC22D7AD}"/>
              </a:ext>
            </a:extLst>
          </p:cNvPr>
          <p:cNvSpPr txBox="1"/>
          <p:nvPr/>
        </p:nvSpPr>
        <p:spPr>
          <a:xfrm>
            <a:off x="9431808" y="3625638"/>
            <a:ext cx="2369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pt-BR" sz="1600" dirty="0">
                <a:solidFill>
                  <a:schemeClr val="bg1"/>
                </a:solidFill>
              </a:rPr>
              <a:t>1460 registros (treino) </a:t>
            </a:r>
            <a:endParaRPr lang="en-US" sz="1200" dirty="0" err="1"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B1C3EC5-097F-4387-A180-B98F195EA928}"/>
              </a:ext>
            </a:extLst>
          </p:cNvPr>
          <p:cNvSpPr txBox="1"/>
          <p:nvPr/>
        </p:nvSpPr>
        <p:spPr>
          <a:xfrm>
            <a:off x="9431808" y="4053505"/>
            <a:ext cx="2369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pt-BR" sz="1600" dirty="0">
                <a:solidFill>
                  <a:schemeClr val="bg1"/>
                </a:solidFill>
              </a:rPr>
              <a:t>81 variáveis (treino)</a:t>
            </a:r>
            <a:endParaRPr lang="en-US" sz="12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0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8" grpId="0" build="p"/>
      <p:bldP spid="15" grpId="0"/>
      <p:bldP spid="71" grpId="0"/>
      <p:bldP spid="72" grpId="0"/>
      <p:bldP spid="73" grpId="0"/>
      <p:bldP spid="74" grpId="0"/>
      <p:bldP spid="75" grpId="0"/>
      <p:bldP spid="77" grpId="0"/>
      <p:bldP spid="78" grpId="0"/>
      <p:bldP spid="79" grpId="0"/>
      <p:bldP spid="81" grpId="0"/>
      <p:bldP spid="8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AE85-96CA-4C96-8DE3-F9FDFF19C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 que iremos colocar em prática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9035F-F2E2-4D6F-BD60-25A472DB208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6877" y="1296990"/>
            <a:ext cx="5057861" cy="849312"/>
          </a:xfrm>
        </p:spPr>
        <p:txBody>
          <a:bodyPr/>
          <a:lstStyle/>
          <a:p>
            <a:r>
              <a:rPr lang="pt-BR" dirty="0"/>
              <a:t>Objetivos: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97B92B8-425C-4DEA-8226-98B422C951B1}"/>
              </a:ext>
            </a:extLst>
          </p:cNvPr>
          <p:cNvSpPr txBox="1">
            <a:spLocks/>
          </p:cNvSpPr>
          <p:nvPr/>
        </p:nvSpPr>
        <p:spPr bwMode="black">
          <a:xfrm>
            <a:off x="793592" y="2198692"/>
            <a:ext cx="6962108" cy="84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525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125" indent="-1698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450" indent="-231775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025" indent="-2206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Construir um modelo capaz de predizer os valores de venda para as casas com segurança</a:t>
            </a:r>
            <a:endParaRPr lang="en-US" sz="2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E48510-A7AD-4203-B521-31721CD9775C}"/>
              </a:ext>
            </a:extLst>
          </p:cNvPr>
          <p:cNvCxnSpPr/>
          <p:nvPr/>
        </p:nvCxnSpPr>
        <p:spPr>
          <a:xfrm>
            <a:off x="7755700" y="2404872"/>
            <a:ext cx="1252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D0A1507-31CA-4385-85BD-64DE31575349}"/>
              </a:ext>
            </a:extLst>
          </p:cNvPr>
          <p:cNvSpPr txBox="1">
            <a:spLocks/>
          </p:cNvSpPr>
          <p:nvPr/>
        </p:nvSpPr>
        <p:spPr bwMode="black">
          <a:xfrm>
            <a:off x="9132920" y="2198692"/>
            <a:ext cx="6962108" cy="84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525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125" indent="-1698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450" indent="-231775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025" indent="-2206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dirty="0"/>
              <a:t>Regressão</a:t>
            </a:r>
            <a:endParaRPr lang="en-US" sz="2000" dirty="0"/>
          </a:p>
        </p:txBody>
      </p:sp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B641CFDC-DA64-4A37-89EA-341FFDA22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9017" y="1933956"/>
            <a:ext cx="689392" cy="68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 build="p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84EB1-0807-4A32-A7FE-10D1FED4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/>
              <a:t>Procedural</a:t>
            </a:r>
            <a:br>
              <a:rPr lang="pt-BR" sz="3200" b="1" dirty="0"/>
            </a:br>
            <a:endParaRPr lang="en-US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1F099-DE23-4DBB-8479-79DCEE74B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1402" y="3240191"/>
            <a:ext cx="5680074" cy="1207118"/>
          </a:xfrm>
        </p:spPr>
        <p:txBody>
          <a:bodyPr/>
          <a:lstStyle/>
          <a:p>
            <a:r>
              <a:rPr lang="pt-BR" dirty="0"/>
              <a:t>Algumas Regras para fazermos desse o melhor mini-curso possível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518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AE85-96CA-4C96-8DE3-F9FDFF19C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Procedural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9035F-F2E2-4D6F-BD60-25A472DB208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6877" y="1296990"/>
            <a:ext cx="5057861" cy="849312"/>
          </a:xfrm>
        </p:spPr>
        <p:txBody>
          <a:bodyPr/>
          <a:lstStyle/>
          <a:p>
            <a:r>
              <a:rPr lang="pt-BR" dirty="0"/>
              <a:t>Câmeras Ligadas (se possível)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BA2804-9BB7-4D68-8336-E13712BBBFA1}"/>
              </a:ext>
            </a:extLst>
          </p:cNvPr>
          <p:cNvSpPr txBox="1">
            <a:spLocks/>
          </p:cNvSpPr>
          <p:nvPr/>
        </p:nvSpPr>
        <p:spPr bwMode="black">
          <a:xfrm>
            <a:off x="396876" y="2427415"/>
            <a:ext cx="5057861" cy="84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525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125" indent="-1698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450" indent="-231775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025" indent="-2206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Dúvidas sempre bem-vindas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2A47945-8F01-4A07-9E34-9F5CA5D11DA9}"/>
              </a:ext>
            </a:extLst>
          </p:cNvPr>
          <p:cNvSpPr txBox="1">
            <a:spLocks/>
          </p:cNvSpPr>
          <p:nvPr/>
        </p:nvSpPr>
        <p:spPr bwMode="black">
          <a:xfrm>
            <a:off x="6737265" y="1296990"/>
            <a:ext cx="5057861" cy="84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525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125" indent="-1698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450" indent="-231775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025" indent="-2206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Apenas um microfone ligado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Graphic 7" descr="Web cam">
            <a:extLst>
              <a:ext uri="{FF2B5EF4-FFF2-40B4-BE49-F238E27FC236}">
                <a16:creationId xmlns:a16="http://schemas.microsoft.com/office/drawing/2014/main" id="{F183DE2C-AEA0-4665-9FDF-5B9A8C8A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9215" y="1139661"/>
            <a:ext cx="715523" cy="715523"/>
          </a:xfrm>
          <a:prstGeom prst="rect">
            <a:avLst/>
          </a:prstGeom>
        </p:spPr>
      </p:pic>
      <p:pic>
        <p:nvPicPr>
          <p:cNvPr id="11" name="Graphic 10" descr="Radio microphone">
            <a:extLst>
              <a:ext uri="{FF2B5EF4-FFF2-40B4-BE49-F238E27FC236}">
                <a16:creationId xmlns:a16="http://schemas.microsoft.com/office/drawing/2014/main" id="{FABA9358-73CB-4B4F-AF37-D3E35C42D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46238" y="1132582"/>
            <a:ext cx="715523" cy="715523"/>
          </a:xfrm>
          <a:prstGeom prst="rect">
            <a:avLst/>
          </a:prstGeom>
        </p:spPr>
      </p:pic>
      <p:pic>
        <p:nvPicPr>
          <p:cNvPr id="13" name="Graphic 12" descr="Questions">
            <a:extLst>
              <a:ext uri="{FF2B5EF4-FFF2-40B4-BE49-F238E27FC236}">
                <a16:creationId xmlns:a16="http://schemas.microsoft.com/office/drawing/2014/main" id="{0BC8B530-45BF-4ACC-8260-8C4DD64BD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2563" y="2271914"/>
            <a:ext cx="764670" cy="764670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E03AF85-5E09-4D24-90C0-F43F83CDAC82}"/>
              </a:ext>
            </a:extLst>
          </p:cNvPr>
          <p:cNvSpPr txBox="1">
            <a:spLocks/>
          </p:cNvSpPr>
          <p:nvPr/>
        </p:nvSpPr>
        <p:spPr bwMode="black">
          <a:xfrm>
            <a:off x="6737265" y="2427415"/>
            <a:ext cx="5057861" cy="84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525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125" indent="-1698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450" indent="-231775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025" indent="-2206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Utilizem o chat para perguntar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" name="Graphic 19" descr="Chat bubble">
            <a:extLst>
              <a:ext uri="{FF2B5EF4-FFF2-40B4-BE49-F238E27FC236}">
                <a16:creationId xmlns:a16="http://schemas.microsoft.com/office/drawing/2014/main" id="{1A2ECF8D-FD78-4C86-9599-0DD86E9F1F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08919" y="2418875"/>
            <a:ext cx="609473" cy="609473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503E951-8CD9-4654-936B-F910075C9351}"/>
              </a:ext>
            </a:extLst>
          </p:cNvPr>
          <p:cNvSpPr txBox="1">
            <a:spLocks/>
          </p:cNvSpPr>
          <p:nvPr/>
        </p:nvSpPr>
        <p:spPr bwMode="black">
          <a:xfrm>
            <a:off x="396876" y="3484329"/>
            <a:ext cx="5057861" cy="84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525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125" indent="-1698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450" indent="-231775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025" indent="-2206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Se apresentem (10 sec)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1" name="Graphic 30" descr="Lecturer">
            <a:extLst>
              <a:ext uri="{FF2B5EF4-FFF2-40B4-BE49-F238E27FC236}">
                <a16:creationId xmlns:a16="http://schemas.microsoft.com/office/drawing/2014/main" id="{EA37B5D8-AA9A-470C-B627-FF452FDB62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2979" y="3329117"/>
            <a:ext cx="849312" cy="849312"/>
          </a:xfrm>
          <a:prstGeom prst="rect">
            <a:avLst/>
          </a:prstGeom>
        </p:spPr>
      </p:pic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F99E33A7-BAD6-415C-B75D-E54E7D631841}"/>
              </a:ext>
            </a:extLst>
          </p:cNvPr>
          <p:cNvSpPr txBox="1">
            <a:spLocks/>
          </p:cNvSpPr>
          <p:nvPr/>
        </p:nvSpPr>
        <p:spPr bwMode="black">
          <a:xfrm>
            <a:off x="6737265" y="3484329"/>
            <a:ext cx="5057861" cy="84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525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125" indent="-1698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450" indent="-231775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025" indent="-2206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Se puderem, olhem o gabarito depois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5" name="Picture 34" descr="Two people looking at the camera&#10;&#10;Description automatically generated">
            <a:extLst>
              <a:ext uri="{FF2B5EF4-FFF2-40B4-BE49-F238E27FC236}">
                <a16:creationId xmlns:a16="http://schemas.microsoft.com/office/drawing/2014/main" id="{19633AE9-D2D4-43A6-9B85-AB73D18D37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403" y="4333641"/>
            <a:ext cx="2857722" cy="1800365"/>
          </a:xfrm>
          <a:prstGeom prst="rect">
            <a:avLst/>
          </a:prstGeom>
        </p:spPr>
      </p:pic>
      <p:pic>
        <p:nvPicPr>
          <p:cNvPr id="37" name="Picture 3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432B00FB-F615-4DD7-96D0-81A0F47B46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626" y="4333641"/>
            <a:ext cx="2538976" cy="1800364"/>
          </a:xfrm>
          <a:prstGeom prst="rect">
            <a:avLst/>
          </a:prstGeom>
        </p:spPr>
      </p:pic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89346A2C-8517-420B-A1F8-CFF968578BFA}"/>
              </a:ext>
            </a:extLst>
          </p:cNvPr>
          <p:cNvSpPr txBox="1">
            <a:spLocks/>
          </p:cNvSpPr>
          <p:nvPr/>
        </p:nvSpPr>
        <p:spPr bwMode="black">
          <a:xfrm>
            <a:off x="396876" y="4488853"/>
            <a:ext cx="5057861" cy="84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525" indent="-2286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125" indent="-1698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450" indent="-231775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025" indent="-220663" algn="l" defTabSz="914400" rtl="0" eaLnBrk="1" latinLnBrk="0" hangingPunct="1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−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15 minutos de pausa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" name="Graphic 39" descr="Coffee">
            <a:extLst>
              <a:ext uri="{FF2B5EF4-FFF2-40B4-BE49-F238E27FC236}">
                <a16:creationId xmlns:a16="http://schemas.microsoft.com/office/drawing/2014/main" id="{C1A91DEA-873A-413E-BBD3-1F90EABAA5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44240" y="4195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9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18" grpId="0" build="p"/>
      <p:bldP spid="23" grpId="0" build="p"/>
      <p:bldP spid="27" grpId="0" build="p"/>
      <p:bldP spid="32" grpId="0" build="p"/>
      <p:bldP spid="3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84EB1-0807-4A32-A7FE-10D1FED4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/>
              <a:t>O que é Ciência de Dados?</a:t>
            </a:r>
            <a:br>
              <a:rPr lang="pt-BR" sz="3200" b="1" dirty="0"/>
            </a:br>
            <a:endParaRPr lang="en-US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1F099-DE23-4DBB-8479-79DCEE74B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1402" y="3240191"/>
            <a:ext cx="5680074" cy="1207118"/>
          </a:xfrm>
        </p:spPr>
        <p:txBody>
          <a:bodyPr/>
          <a:lstStyle/>
          <a:p>
            <a:r>
              <a:rPr lang="pt-BR" dirty="0"/>
              <a:t>Definição e Tipos de Tarefas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27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EF4C7D-0AA2-4817-BDCE-DC6F5F5EC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80" y="395288"/>
            <a:ext cx="11407571" cy="849312"/>
          </a:xfrm>
        </p:spPr>
        <p:txBody>
          <a:bodyPr/>
          <a:lstStyle/>
          <a:p>
            <a:r>
              <a:rPr lang="pt-BR" b="1" dirty="0"/>
              <a:t>Definição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370A9F-B362-4AFC-AAC6-44E881318BC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6980" y="1179101"/>
            <a:ext cx="11407571" cy="598311"/>
          </a:xfrm>
        </p:spPr>
        <p:txBody>
          <a:bodyPr>
            <a:normAutofit fontScale="25000" lnSpcReduction="20000"/>
          </a:bodyPr>
          <a:lstStyle/>
          <a:p>
            <a:r>
              <a:rPr lang="pt-BR" sz="8000" dirty="0"/>
              <a:t>Definição:</a:t>
            </a:r>
          </a:p>
          <a:p>
            <a:pPr marL="0" indent="0" algn="just">
              <a:buNone/>
            </a:pPr>
            <a:r>
              <a:rPr lang="pt-BR" dirty="0"/>
              <a:t>	</a:t>
            </a:r>
            <a:endParaRPr lang="en-US" sz="2801" dirty="0"/>
          </a:p>
          <a:p>
            <a:endParaRPr lang="en-US" sz="2001" dirty="0"/>
          </a:p>
          <a:p>
            <a:endParaRPr lang="en-US" sz="2801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F4E6CA-7DBE-48DD-A7C7-8549485E7849}"/>
              </a:ext>
            </a:extLst>
          </p:cNvPr>
          <p:cNvSpPr/>
          <p:nvPr/>
        </p:nvSpPr>
        <p:spPr>
          <a:xfrm>
            <a:off x="2729548" y="1478256"/>
            <a:ext cx="67360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i="1" dirty="0">
                <a:solidFill>
                  <a:schemeClr val="bg1"/>
                </a:solidFill>
              </a:rPr>
              <a:t>“A habilidade de colher dos dados a informação – conseguir entender, processar, extrair valor, visualizar e se comunicar através dos mesmos.” </a:t>
            </a:r>
            <a:r>
              <a:rPr lang="pt-BR" sz="1400" i="1" dirty="0">
                <a:solidFill>
                  <a:schemeClr val="bg1"/>
                </a:solidFill>
              </a:rPr>
              <a:t>Hal Varian, Economista Chefe Google LLC, subsidiária da Alphabet Inc.,  e Professor de Ciência da Informação na Universidade da California Berkeley. (traduzido)</a:t>
            </a:r>
            <a:endParaRPr lang="pt-BR" sz="1600" i="1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98CF35-DE03-4F06-A906-A73B7EF53564}"/>
              </a:ext>
            </a:extLst>
          </p:cNvPr>
          <p:cNvSpPr txBox="1">
            <a:spLocks/>
          </p:cNvSpPr>
          <p:nvPr/>
        </p:nvSpPr>
        <p:spPr bwMode="black">
          <a:xfrm>
            <a:off x="3667131" y="4789829"/>
            <a:ext cx="1329645" cy="228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801" dirty="0"/>
          </a:p>
          <a:p>
            <a:pPr algn="ctr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90B654E-B4A3-4FF5-8B69-65941FF652E9}"/>
              </a:ext>
            </a:extLst>
          </p:cNvPr>
          <p:cNvSpPr txBox="1">
            <a:spLocks/>
          </p:cNvSpPr>
          <p:nvPr/>
        </p:nvSpPr>
        <p:spPr bwMode="black">
          <a:xfrm>
            <a:off x="3667129" y="3917183"/>
            <a:ext cx="1329645" cy="228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D478065-96DB-41A3-8AB0-198A60CDB3D2}"/>
              </a:ext>
            </a:extLst>
          </p:cNvPr>
          <p:cNvSpPr txBox="1">
            <a:spLocks/>
          </p:cNvSpPr>
          <p:nvPr/>
        </p:nvSpPr>
        <p:spPr bwMode="black">
          <a:xfrm>
            <a:off x="4710749" y="4386742"/>
            <a:ext cx="1329645" cy="228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BC399A-FF36-4768-AD1D-15E488A03CF2}"/>
              </a:ext>
            </a:extLst>
          </p:cNvPr>
          <p:cNvCxnSpPr>
            <a:stCxn id="16" idx="3"/>
            <a:endCxn id="22" idx="1"/>
          </p:cNvCxnSpPr>
          <p:nvPr/>
        </p:nvCxnSpPr>
        <p:spPr>
          <a:xfrm>
            <a:off x="4976278" y="4654935"/>
            <a:ext cx="480659" cy="4428"/>
          </a:xfrm>
          <a:prstGeom prst="straightConnector1">
            <a:avLst/>
          </a:prstGeom>
          <a:ln w="12700">
            <a:solidFill>
              <a:srgbClr val="85B0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27D802-418A-48F7-BFDE-B64F5EBC9C49}"/>
              </a:ext>
            </a:extLst>
          </p:cNvPr>
          <p:cNvCxnSpPr>
            <a:cxnSpLocks/>
            <a:stCxn id="22" idx="3"/>
            <a:endCxn id="19" idx="1"/>
          </p:cNvCxnSpPr>
          <p:nvPr/>
        </p:nvCxnSpPr>
        <p:spPr>
          <a:xfrm flipV="1">
            <a:off x="6082584" y="4656467"/>
            <a:ext cx="480660" cy="2897"/>
          </a:xfrm>
          <a:prstGeom prst="straightConnector1">
            <a:avLst/>
          </a:prstGeom>
          <a:ln w="12700">
            <a:solidFill>
              <a:srgbClr val="85B0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7666F79-F6C2-46C9-91B1-A5BFBD54547F}"/>
              </a:ext>
            </a:extLst>
          </p:cNvPr>
          <p:cNvSpPr/>
          <p:nvPr/>
        </p:nvSpPr>
        <p:spPr>
          <a:xfrm>
            <a:off x="3097298" y="4322147"/>
            <a:ext cx="630382" cy="357447"/>
          </a:xfrm>
          <a:prstGeom prst="rightArrow">
            <a:avLst/>
          </a:prstGeom>
          <a:solidFill>
            <a:srgbClr val="92D050"/>
          </a:solidFill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pt-BR" sz="2000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1BB612-6AA5-4925-9BC9-E2AC6955BB9E}"/>
              </a:ext>
            </a:extLst>
          </p:cNvPr>
          <p:cNvGrpSpPr/>
          <p:nvPr/>
        </p:nvGrpSpPr>
        <p:grpSpPr>
          <a:xfrm>
            <a:off x="3964693" y="4308172"/>
            <a:ext cx="1329645" cy="961606"/>
            <a:chOff x="3941807" y="4645735"/>
            <a:chExt cx="1329645" cy="961606"/>
          </a:xfrm>
        </p:grpSpPr>
        <p:pic>
          <p:nvPicPr>
            <p:cNvPr id="16" name="Graphic 15" descr="Workflow">
              <a:extLst>
                <a:ext uri="{FF2B5EF4-FFF2-40B4-BE49-F238E27FC236}">
                  <a16:creationId xmlns:a16="http://schemas.microsoft.com/office/drawing/2014/main" id="{D62F1E30-EC88-4A5F-B334-1FDDB737E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59866" y="4645735"/>
              <a:ext cx="693526" cy="693526"/>
            </a:xfrm>
            <a:prstGeom prst="rect">
              <a:avLst/>
            </a:prstGeom>
          </p:spPr>
        </p:pic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AC8EA1A6-538C-492B-B6A6-E5A557AB58DB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3941807" y="5269444"/>
              <a:ext cx="1329645" cy="33789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>
              <a:lvl1pPr marL="228669" indent="-228669" algn="l" defTabSz="914674" rtl="0" eaLnBrk="1" latinLnBrk="0" hangingPunct="1">
                <a:spcBef>
                  <a:spcPts val="400"/>
                </a:spcBef>
                <a:spcAft>
                  <a:spcPts val="60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517680" indent="-228669" algn="l" defTabSz="914674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Wingdings" panose="05000000000000000000" pitchFamily="2" charset="2"/>
                <a:buChar char="§"/>
                <a:defRPr sz="22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746349" indent="-169914" algn="l" defTabSz="914674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»"/>
                <a:defRPr sz="20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14844" indent="-231845" algn="l" defTabSz="914674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Wingdings" panose="05000000000000000000" pitchFamily="2" charset="2"/>
                <a:buChar char="§"/>
                <a:defRPr sz="18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597504" indent="-220729" algn="l" defTabSz="914674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−"/>
                <a:defRPr sz="18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5354" indent="-228669" algn="l" defTabSz="91467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2692" indent="-228669" algn="l" defTabSz="91467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30029" indent="-228669" algn="l" defTabSz="91467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7366" indent="-228669" algn="l" defTabSz="91467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BR" sz="4800" b="1" dirty="0">
                  <a:solidFill>
                    <a:srgbClr val="85B02E"/>
                  </a:solidFill>
                </a:rPr>
                <a:t>Processamento</a:t>
              </a:r>
            </a:p>
            <a:p>
              <a:pPr marL="0" indent="0" algn="ctr">
                <a:buNone/>
              </a:pPr>
              <a:r>
                <a:rPr lang="pt-BR" dirty="0"/>
                <a:t>	</a:t>
              </a:r>
              <a:endParaRPr lang="en-US" sz="2801" dirty="0"/>
            </a:p>
            <a:p>
              <a:pPr algn="ctr"/>
              <a:endParaRPr lang="en-US" sz="2001" dirty="0"/>
            </a:p>
            <a:p>
              <a:pPr algn="ctr"/>
              <a:endParaRPr lang="en-US" sz="2801" dirty="0"/>
            </a:p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D0F063-479B-4523-8CDB-703E496FFAB1}"/>
              </a:ext>
            </a:extLst>
          </p:cNvPr>
          <p:cNvGrpSpPr/>
          <p:nvPr/>
        </p:nvGrpSpPr>
        <p:grpSpPr>
          <a:xfrm>
            <a:off x="6245185" y="4278907"/>
            <a:ext cx="1329645" cy="958546"/>
            <a:chOff x="5159825" y="4935299"/>
            <a:chExt cx="1329645" cy="958546"/>
          </a:xfrm>
        </p:grpSpPr>
        <p:pic>
          <p:nvPicPr>
            <p:cNvPr id="19" name="Graphic 18" descr="Eye">
              <a:extLst>
                <a:ext uri="{FF2B5EF4-FFF2-40B4-BE49-F238E27FC236}">
                  <a16:creationId xmlns:a16="http://schemas.microsoft.com/office/drawing/2014/main" id="{64893EA2-2C3F-4C5A-B895-86E8CB04C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77885" y="4935299"/>
              <a:ext cx="693526" cy="755117"/>
            </a:xfrm>
            <a:prstGeom prst="rect">
              <a:avLst/>
            </a:prstGeom>
          </p:spPr>
        </p:pic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22C0F975-27F3-4A2F-A16B-422C5394C855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159825" y="5555948"/>
              <a:ext cx="1329645" cy="33789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>
              <a:lvl1pPr marL="228669" indent="-228669" algn="l" defTabSz="914674" rtl="0" eaLnBrk="1" latinLnBrk="0" hangingPunct="1">
                <a:spcBef>
                  <a:spcPts val="400"/>
                </a:spcBef>
                <a:spcAft>
                  <a:spcPts val="60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517680" indent="-228669" algn="l" defTabSz="914674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Wingdings" panose="05000000000000000000" pitchFamily="2" charset="2"/>
                <a:buChar char="§"/>
                <a:defRPr sz="22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746349" indent="-169914" algn="l" defTabSz="914674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»"/>
                <a:defRPr sz="20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14844" indent="-231845" algn="l" defTabSz="914674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Wingdings" panose="05000000000000000000" pitchFamily="2" charset="2"/>
                <a:buChar char="§"/>
                <a:defRPr sz="18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597504" indent="-220729" algn="l" defTabSz="914674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−"/>
                <a:defRPr sz="18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5354" indent="-228669" algn="l" defTabSz="91467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2692" indent="-228669" algn="l" defTabSz="91467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30029" indent="-228669" algn="l" defTabSz="91467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7366" indent="-228669" algn="l" defTabSz="91467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BR" sz="4800" b="1" dirty="0">
                  <a:solidFill>
                    <a:srgbClr val="85B02E"/>
                  </a:solidFill>
                </a:rPr>
                <a:t>Visualização</a:t>
              </a:r>
              <a:endParaRPr lang="en-US" sz="2801" dirty="0"/>
            </a:p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36DDD7-4188-49B1-B521-5F2979E85FE6}"/>
              </a:ext>
            </a:extLst>
          </p:cNvPr>
          <p:cNvGrpSpPr/>
          <p:nvPr/>
        </p:nvGrpSpPr>
        <p:grpSpPr>
          <a:xfrm>
            <a:off x="5104939" y="4346540"/>
            <a:ext cx="1329645" cy="884873"/>
            <a:chOff x="6426131" y="5490110"/>
            <a:chExt cx="1329645" cy="884873"/>
          </a:xfrm>
        </p:grpSpPr>
        <p:pic>
          <p:nvPicPr>
            <p:cNvPr id="22" name="Graphic 21" descr="Scatterplot">
              <a:extLst>
                <a:ext uri="{FF2B5EF4-FFF2-40B4-BE49-F238E27FC236}">
                  <a16:creationId xmlns:a16="http://schemas.microsoft.com/office/drawing/2014/main" id="{66DAC319-B9F6-4674-8EDD-159D1AA5A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78129" y="5490110"/>
              <a:ext cx="625648" cy="625648"/>
            </a:xfrm>
            <a:prstGeom prst="rect">
              <a:avLst/>
            </a:prstGeom>
          </p:spPr>
        </p:pic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E2BF3852-ED34-42FF-8B51-D81A3DF3DAD7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6426131" y="6037086"/>
              <a:ext cx="1329645" cy="33789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>
              <a:lvl1pPr marL="228669" indent="-228669" algn="l" defTabSz="914674" rtl="0" eaLnBrk="1" latinLnBrk="0" hangingPunct="1">
                <a:spcBef>
                  <a:spcPts val="400"/>
                </a:spcBef>
                <a:spcAft>
                  <a:spcPts val="60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517680" indent="-228669" algn="l" defTabSz="914674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Wingdings" panose="05000000000000000000" pitchFamily="2" charset="2"/>
                <a:buChar char="§"/>
                <a:defRPr sz="22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746349" indent="-169914" algn="l" defTabSz="914674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»"/>
                <a:defRPr sz="20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14844" indent="-231845" algn="l" defTabSz="914674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Wingdings" panose="05000000000000000000" pitchFamily="2" charset="2"/>
                <a:buChar char="§"/>
                <a:defRPr sz="18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597504" indent="-220729" algn="l" defTabSz="914674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−"/>
                <a:defRPr sz="18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5354" indent="-228669" algn="l" defTabSz="91467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2692" indent="-228669" algn="l" defTabSz="91467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30029" indent="-228669" algn="l" defTabSz="91467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7366" indent="-228669" algn="l" defTabSz="91467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BR" sz="4800" b="1" dirty="0">
                  <a:solidFill>
                    <a:srgbClr val="85B02E"/>
                  </a:solidFill>
                </a:rPr>
                <a:t>Modelagem</a:t>
              </a:r>
              <a:endParaRPr lang="en-US" sz="2001" dirty="0"/>
            </a:p>
            <a:p>
              <a:pPr algn="ctr"/>
              <a:endParaRPr lang="en-US" sz="2801" dirty="0"/>
            </a:p>
            <a:p>
              <a:pPr algn="ctr"/>
              <a:endParaRPr lang="en-US" dirty="0"/>
            </a:p>
          </p:txBody>
        </p:sp>
      </p:grpSp>
      <p:pic>
        <p:nvPicPr>
          <p:cNvPr id="24" name="Graphic 23" descr="Arrow circle">
            <a:extLst>
              <a:ext uri="{FF2B5EF4-FFF2-40B4-BE49-F238E27FC236}">
                <a16:creationId xmlns:a16="http://schemas.microsoft.com/office/drawing/2014/main" id="{EF9E0E13-27D9-45E5-B54B-B0061199EE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90176" y="3759427"/>
            <a:ext cx="559171" cy="55917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31938C3-E78B-4885-B85B-90F69468937F}"/>
              </a:ext>
            </a:extLst>
          </p:cNvPr>
          <p:cNvGrpSpPr/>
          <p:nvPr/>
        </p:nvGrpSpPr>
        <p:grpSpPr>
          <a:xfrm>
            <a:off x="3875513" y="3655952"/>
            <a:ext cx="3775482" cy="1989282"/>
            <a:chOff x="3873925" y="4733613"/>
            <a:chExt cx="3775482" cy="1989282"/>
          </a:xfrm>
        </p:grpSpPr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FEA16D7C-ABFD-45CF-909F-43053835D154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4656515" y="6473859"/>
              <a:ext cx="2210302" cy="249036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 fontScale="25000" lnSpcReduction="20000"/>
            </a:bodyPr>
            <a:lstStyle>
              <a:lvl1pPr marL="228669" indent="-228669" algn="l" defTabSz="914674" rtl="0" eaLnBrk="1" latinLnBrk="0" hangingPunct="1">
                <a:spcBef>
                  <a:spcPts val="400"/>
                </a:spcBef>
                <a:spcAft>
                  <a:spcPts val="60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517680" indent="-228669" algn="l" defTabSz="914674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Wingdings" panose="05000000000000000000" pitchFamily="2" charset="2"/>
                <a:buChar char="§"/>
                <a:defRPr sz="22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746349" indent="-169914" algn="l" defTabSz="914674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»"/>
                <a:defRPr sz="20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14844" indent="-231845" algn="l" defTabSz="914674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Wingdings" panose="05000000000000000000" pitchFamily="2" charset="2"/>
                <a:buChar char="§"/>
                <a:defRPr sz="18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597504" indent="-220729" algn="l" defTabSz="914674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−"/>
                <a:defRPr sz="18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5354" indent="-228669" algn="l" defTabSz="91467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2692" indent="-228669" algn="l" defTabSz="91467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30029" indent="-228669" algn="l" defTabSz="91467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7366" indent="-228669" algn="l" defTabSz="91467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BR" sz="4800" b="1" dirty="0">
                  <a:solidFill>
                    <a:srgbClr val="85B02E"/>
                  </a:solidFill>
                </a:rPr>
                <a:t>Extração de Informação</a:t>
              </a:r>
            </a:p>
            <a:p>
              <a:pPr marL="0" indent="0" algn="ctr">
                <a:buNone/>
              </a:pPr>
              <a:r>
                <a:rPr lang="pt-BR" dirty="0"/>
                <a:t>	</a:t>
              </a:r>
              <a:endParaRPr lang="en-US" sz="2801" dirty="0"/>
            </a:p>
            <a:p>
              <a:pPr algn="ctr"/>
              <a:endParaRPr lang="en-US" sz="2001" dirty="0"/>
            </a:p>
            <a:p>
              <a:pPr algn="ctr"/>
              <a:endParaRPr lang="en-US" sz="2801" dirty="0"/>
            </a:p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D0BF096-C36A-480F-B641-6D8809326790}"/>
                </a:ext>
              </a:extLst>
            </p:cNvPr>
            <p:cNvSpPr/>
            <p:nvPr/>
          </p:nvSpPr>
          <p:spPr>
            <a:xfrm>
              <a:off x="3873925" y="4733613"/>
              <a:ext cx="3775482" cy="1726778"/>
            </a:xfrm>
            <a:prstGeom prst="rect">
              <a:avLst/>
            </a:prstGeom>
            <a:noFill/>
            <a:ln w="12700">
              <a:solidFill>
                <a:srgbClr val="85B02E"/>
              </a:solidFill>
            </a:ln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pt-BR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0922236-7585-48C1-B7E8-61DAE588E3D3}"/>
              </a:ext>
            </a:extLst>
          </p:cNvPr>
          <p:cNvSpPr/>
          <p:nvPr/>
        </p:nvSpPr>
        <p:spPr>
          <a:xfrm>
            <a:off x="7798828" y="4322147"/>
            <a:ext cx="630382" cy="357447"/>
          </a:xfrm>
          <a:prstGeom prst="rightArrow">
            <a:avLst/>
          </a:prstGeom>
          <a:solidFill>
            <a:srgbClr val="0A8FA1"/>
          </a:solidFill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29" name="Graphic 28" descr="Bullseye">
            <a:extLst>
              <a:ext uri="{FF2B5EF4-FFF2-40B4-BE49-F238E27FC236}">
                <a16:creationId xmlns:a16="http://schemas.microsoft.com/office/drawing/2014/main" id="{BC25B795-86DE-4DA7-BCD6-C251C84555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5957" y="4789829"/>
            <a:ext cx="534786" cy="534786"/>
          </a:xfrm>
          <a:prstGeom prst="rect">
            <a:avLst/>
          </a:prstGeom>
        </p:spPr>
      </p:pic>
      <p:pic>
        <p:nvPicPr>
          <p:cNvPr id="30" name="Graphic 29" descr="Left Brain">
            <a:extLst>
              <a:ext uri="{FF2B5EF4-FFF2-40B4-BE49-F238E27FC236}">
                <a16:creationId xmlns:a16="http://schemas.microsoft.com/office/drawing/2014/main" id="{AFAA112A-9A3B-45F2-9699-0BAD0E5700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45825" y="4222891"/>
            <a:ext cx="595050" cy="595050"/>
          </a:xfrm>
          <a:prstGeom prst="rect">
            <a:avLst/>
          </a:prstGeom>
        </p:spPr>
      </p:pic>
      <p:pic>
        <p:nvPicPr>
          <p:cNvPr id="31" name="Graphic 30" descr="Bar graph with upward trend">
            <a:extLst>
              <a:ext uri="{FF2B5EF4-FFF2-40B4-BE49-F238E27FC236}">
                <a16:creationId xmlns:a16="http://schemas.microsoft.com/office/drawing/2014/main" id="{30D962D2-5E31-4280-8660-4D940F2DD3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45825" y="3655952"/>
            <a:ext cx="595050" cy="59505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E1BF475-C048-457B-AFE0-5A53D6C70830}"/>
              </a:ext>
            </a:extLst>
          </p:cNvPr>
          <p:cNvSpPr/>
          <p:nvPr/>
        </p:nvSpPr>
        <p:spPr>
          <a:xfrm>
            <a:off x="8604509" y="3638107"/>
            <a:ext cx="1057310" cy="1726778"/>
          </a:xfrm>
          <a:prstGeom prst="rect">
            <a:avLst/>
          </a:prstGeom>
          <a:noFill/>
          <a:ln w="12700">
            <a:solidFill>
              <a:srgbClr val="0A8FA1"/>
            </a:solidFill>
          </a:ln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pt-BR" sz="2000" dirty="0">
              <a:solidFill>
                <a:srgbClr val="00B0F0"/>
              </a:solidFill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420816A-A8C7-4E5D-A8A7-55AA91638E05}"/>
              </a:ext>
            </a:extLst>
          </p:cNvPr>
          <p:cNvSpPr txBox="1">
            <a:spLocks/>
          </p:cNvSpPr>
          <p:nvPr/>
        </p:nvSpPr>
        <p:spPr bwMode="black">
          <a:xfrm>
            <a:off x="8577043" y="5396198"/>
            <a:ext cx="1112243" cy="24903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4800" b="1" dirty="0">
                <a:solidFill>
                  <a:srgbClr val="00B0F0"/>
                </a:solidFill>
              </a:rPr>
              <a:t>Análise</a:t>
            </a:r>
          </a:p>
          <a:p>
            <a:pPr marL="0" indent="0" algn="ctr">
              <a:buNone/>
            </a:pPr>
            <a:r>
              <a:rPr lang="pt-BR" dirty="0"/>
              <a:t>	</a:t>
            </a:r>
            <a:endParaRPr lang="en-US" sz="2801" dirty="0"/>
          </a:p>
          <a:p>
            <a:pPr algn="ctr"/>
            <a:endParaRPr lang="en-US" sz="2001" dirty="0"/>
          </a:p>
          <a:p>
            <a:pPr algn="ctr"/>
            <a:endParaRPr lang="en-US" sz="2801" dirty="0"/>
          </a:p>
          <a:p>
            <a:pPr algn="ctr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A37726-A67A-4094-A850-50ACB267031F}"/>
              </a:ext>
            </a:extLst>
          </p:cNvPr>
          <p:cNvGrpSpPr/>
          <p:nvPr/>
        </p:nvGrpSpPr>
        <p:grpSpPr>
          <a:xfrm>
            <a:off x="9640927" y="3146795"/>
            <a:ext cx="735925" cy="770389"/>
            <a:chOff x="9660231" y="4177653"/>
            <a:chExt cx="914400" cy="914400"/>
          </a:xfrm>
        </p:grpSpPr>
        <p:pic>
          <p:nvPicPr>
            <p:cNvPr id="36" name="Graphic 35" descr="Thought bubble">
              <a:extLst>
                <a:ext uri="{FF2B5EF4-FFF2-40B4-BE49-F238E27FC236}">
                  <a16:creationId xmlns:a16="http://schemas.microsoft.com/office/drawing/2014/main" id="{8CABE8C1-BF05-445D-B89E-EDE787221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660231" y="4177653"/>
              <a:ext cx="914400" cy="914400"/>
            </a:xfrm>
            <a:prstGeom prst="rect">
              <a:avLst/>
            </a:prstGeom>
          </p:spPr>
        </p:pic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1C2EB6E9-E80F-46A5-ADEF-20A7524F6C8F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9735494" y="4405550"/>
              <a:ext cx="784531" cy="2490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 fontScale="25000" lnSpcReduction="20000"/>
            </a:bodyPr>
            <a:lstStyle>
              <a:lvl1pPr marL="228669" indent="-228669" algn="l" defTabSz="914674" rtl="0" eaLnBrk="1" latinLnBrk="0" hangingPunct="1">
                <a:spcBef>
                  <a:spcPts val="400"/>
                </a:spcBef>
                <a:spcAft>
                  <a:spcPts val="60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517680" indent="-228669" algn="l" defTabSz="914674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Wingdings" panose="05000000000000000000" pitchFamily="2" charset="2"/>
                <a:buChar char="§"/>
                <a:defRPr sz="22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746349" indent="-169914" algn="l" defTabSz="914674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»"/>
                <a:defRPr sz="20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14844" indent="-231845" algn="l" defTabSz="914674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Wingdings" panose="05000000000000000000" pitchFamily="2" charset="2"/>
                <a:buChar char="§"/>
                <a:defRPr sz="18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597504" indent="-220729" algn="l" defTabSz="914674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−"/>
                <a:defRPr sz="18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5354" indent="-228669" algn="l" defTabSz="91467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2692" indent="-228669" algn="l" defTabSz="91467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30029" indent="-228669" algn="l" defTabSz="91467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7366" indent="-228669" algn="l" defTabSz="91467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BR" sz="4800" b="1" dirty="0">
                  <a:solidFill>
                    <a:srgbClr val="00B0F0"/>
                  </a:solidFill>
                </a:rPr>
                <a:t>Idéias</a:t>
              </a:r>
              <a:endParaRPr lang="en-US" sz="2801" dirty="0"/>
            </a:p>
            <a:p>
              <a:pPr algn="ctr"/>
              <a:endParaRPr lang="en-US" sz="2001" dirty="0"/>
            </a:p>
            <a:p>
              <a:pPr algn="ctr"/>
              <a:endParaRPr lang="en-US" sz="2801" dirty="0"/>
            </a:p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939A77E-ED4D-4726-BFE9-69A0E225BFAD}"/>
              </a:ext>
            </a:extLst>
          </p:cNvPr>
          <p:cNvGrpSpPr/>
          <p:nvPr/>
        </p:nvGrpSpPr>
        <p:grpSpPr>
          <a:xfrm>
            <a:off x="2035427" y="3638108"/>
            <a:ext cx="914038" cy="2051557"/>
            <a:chOff x="2365506" y="4715768"/>
            <a:chExt cx="914038" cy="2051557"/>
          </a:xfrm>
        </p:grpSpPr>
        <p:pic>
          <p:nvPicPr>
            <p:cNvPr id="38" name="Graphic 37" descr="Database">
              <a:extLst>
                <a:ext uri="{FF2B5EF4-FFF2-40B4-BE49-F238E27FC236}">
                  <a16:creationId xmlns:a16="http://schemas.microsoft.com/office/drawing/2014/main" id="{36B6368E-43FB-4057-89DC-A53243318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522231" y="4719530"/>
              <a:ext cx="600589" cy="600589"/>
            </a:xfrm>
            <a:prstGeom prst="rect">
              <a:avLst/>
            </a:prstGeom>
          </p:spPr>
        </p:pic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6661AC1B-3D9B-4646-B436-B9041954985A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2433971" y="6429428"/>
              <a:ext cx="777109" cy="33789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>
              <a:lvl1pPr marL="228669" indent="-228669" algn="l" defTabSz="914674" rtl="0" eaLnBrk="1" latinLnBrk="0" hangingPunct="1">
                <a:spcBef>
                  <a:spcPts val="400"/>
                </a:spcBef>
                <a:spcAft>
                  <a:spcPts val="60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517680" indent="-228669" algn="l" defTabSz="914674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Wingdings" panose="05000000000000000000" pitchFamily="2" charset="2"/>
                <a:buChar char="§"/>
                <a:defRPr sz="22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746349" indent="-169914" algn="l" defTabSz="914674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»"/>
                <a:defRPr sz="20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14844" indent="-231845" algn="l" defTabSz="914674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Wingdings" panose="05000000000000000000" pitchFamily="2" charset="2"/>
                <a:buChar char="§"/>
                <a:defRPr sz="18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597504" indent="-220729" algn="l" defTabSz="914674" rtl="0" eaLnBrk="1" latinLnBrk="0" hangingPunct="1">
                <a:spcBef>
                  <a:spcPts val="0"/>
                </a:spcBef>
                <a:spcAft>
                  <a:spcPts val="600"/>
                </a:spcAft>
                <a:buClr>
                  <a:schemeClr val="tx2">
                    <a:lumMod val="50000"/>
                  </a:schemeClr>
                </a:buClr>
                <a:buFont typeface="Arial" panose="020B0604020202020204" pitchFamily="34" charset="0"/>
                <a:buChar char="−"/>
                <a:defRPr sz="180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5354" indent="-228669" algn="l" defTabSz="91467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2692" indent="-228669" algn="l" defTabSz="91467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30029" indent="-228669" algn="l" defTabSz="91467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7366" indent="-228669" algn="l" defTabSz="914674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BR" sz="4800" b="1" dirty="0">
                  <a:solidFill>
                    <a:srgbClr val="FF0000"/>
                  </a:solidFill>
                </a:rPr>
                <a:t>Dados</a:t>
              </a:r>
            </a:p>
            <a:p>
              <a:pPr marL="0" indent="0" algn="ctr">
                <a:buNone/>
              </a:pPr>
              <a:r>
                <a:rPr lang="pt-BR" dirty="0"/>
                <a:t>	</a:t>
              </a:r>
              <a:endParaRPr lang="en-US" sz="2801" dirty="0"/>
            </a:p>
            <a:p>
              <a:pPr algn="ctr"/>
              <a:endParaRPr lang="en-US" sz="2001" dirty="0"/>
            </a:p>
            <a:p>
              <a:pPr algn="ctr"/>
              <a:endParaRPr lang="en-US" sz="2801" dirty="0"/>
            </a:p>
            <a:p>
              <a:pPr algn="ctr"/>
              <a:endParaRPr lang="en-US" dirty="0"/>
            </a:p>
          </p:txBody>
        </p:sp>
        <p:pic>
          <p:nvPicPr>
            <p:cNvPr id="40" name="Graphic 39" descr="Document">
              <a:extLst>
                <a:ext uri="{FF2B5EF4-FFF2-40B4-BE49-F238E27FC236}">
                  <a16:creationId xmlns:a16="http://schemas.microsoft.com/office/drawing/2014/main" id="{B759FB34-D6FD-4C57-8190-767BA92C8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554319" y="5331078"/>
              <a:ext cx="536412" cy="536412"/>
            </a:xfrm>
            <a:prstGeom prst="rect">
              <a:avLst/>
            </a:prstGeom>
          </p:spPr>
        </p:pic>
        <p:pic>
          <p:nvPicPr>
            <p:cNvPr id="41" name="Graphic 40" descr="Garbage">
              <a:extLst>
                <a:ext uri="{FF2B5EF4-FFF2-40B4-BE49-F238E27FC236}">
                  <a16:creationId xmlns:a16="http://schemas.microsoft.com/office/drawing/2014/main" id="{16516674-BCA7-41DE-AAEE-066172C15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554319" y="5881012"/>
              <a:ext cx="536412" cy="536412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879CFD0-1DB2-49CF-9946-895DC5F95366}"/>
                </a:ext>
              </a:extLst>
            </p:cNvPr>
            <p:cNvSpPr/>
            <p:nvPr/>
          </p:nvSpPr>
          <p:spPr>
            <a:xfrm>
              <a:off x="2365506" y="4715768"/>
              <a:ext cx="914038" cy="1726778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pt-BR" sz="2000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03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14" grpId="0" animBg="1"/>
      <p:bldP spid="28" grpId="0" animBg="1"/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EF4C7D-0AA2-4817-BDCE-DC6F5F5EC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80" y="395288"/>
            <a:ext cx="11407571" cy="849312"/>
          </a:xfrm>
        </p:spPr>
        <p:txBody>
          <a:bodyPr/>
          <a:lstStyle/>
          <a:p>
            <a:r>
              <a:rPr lang="pt-BR" b="1" dirty="0"/>
              <a:t>Sub-Áreas</a:t>
            </a:r>
            <a:endParaRPr lang="en-US" b="1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1F4ADD2-C462-4822-9CE9-0C1208BABBC5}"/>
              </a:ext>
            </a:extLst>
          </p:cNvPr>
          <p:cNvSpPr/>
          <p:nvPr/>
        </p:nvSpPr>
        <p:spPr>
          <a:xfrm>
            <a:off x="1793330" y="1935959"/>
            <a:ext cx="4437175" cy="2824654"/>
          </a:xfrm>
          <a:prstGeom prst="ellipse">
            <a:avLst/>
          </a:prstGeom>
          <a:solidFill>
            <a:schemeClr val="accent1">
              <a:alpha val="44000"/>
            </a:schemeClr>
          </a:solidFill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17271CE-5C3C-4AD0-B108-2F838BA6CD07}"/>
              </a:ext>
            </a:extLst>
          </p:cNvPr>
          <p:cNvSpPr txBox="1"/>
          <p:nvPr/>
        </p:nvSpPr>
        <p:spPr>
          <a:xfrm>
            <a:off x="3168174" y="2232009"/>
            <a:ext cx="1687484" cy="473825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ctr">
              <a:buClr>
                <a:schemeClr val="accent1"/>
              </a:buClr>
            </a:pPr>
            <a:r>
              <a:rPr lang="pt-BR" sz="2000" b="1" dirty="0">
                <a:solidFill>
                  <a:schemeClr val="accent1"/>
                </a:solidFill>
              </a:rPr>
              <a:t>Matemática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074B19-040B-4BD6-BD28-D19EAA16199A}"/>
              </a:ext>
            </a:extLst>
          </p:cNvPr>
          <p:cNvSpPr txBox="1"/>
          <p:nvPr/>
        </p:nvSpPr>
        <p:spPr>
          <a:xfrm>
            <a:off x="1868682" y="2753854"/>
            <a:ext cx="1772957" cy="324196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ctr">
              <a:buClr>
                <a:schemeClr val="accent1"/>
              </a:buClr>
            </a:pPr>
            <a:r>
              <a:rPr lang="pt-BR" sz="1200" b="1" dirty="0">
                <a:solidFill>
                  <a:schemeClr val="accent1"/>
                </a:solidFill>
              </a:rPr>
              <a:t>Cálculo Multi-Variado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6F3F596-393F-4C2E-AAC3-5823ECDBD5E6}"/>
              </a:ext>
            </a:extLst>
          </p:cNvPr>
          <p:cNvSpPr txBox="1"/>
          <p:nvPr/>
        </p:nvSpPr>
        <p:spPr>
          <a:xfrm>
            <a:off x="1390719" y="3126071"/>
            <a:ext cx="1772957" cy="32419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buClr>
                <a:schemeClr val="accent1"/>
              </a:buClr>
            </a:pPr>
            <a:r>
              <a:rPr lang="pt-BR" sz="1200" b="1" dirty="0">
                <a:solidFill>
                  <a:schemeClr val="accent1"/>
                </a:solidFill>
              </a:rPr>
              <a:t>Estatística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D43D05-C3B0-49E5-9F7A-5AFDBBD6CFD1}"/>
              </a:ext>
            </a:extLst>
          </p:cNvPr>
          <p:cNvSpPr txBox="1"/>
          <p:nvPr/>
        </p:nvSpPr>
        <p:spPr>
          <a:xfrm>
            <a:off x="1600775" y="3498288"/>
            <a:ext cx="1772957" cy="32419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buClr>
                <a:schemeClr val="accent1"/>
              </a:buClr>
            </a:pPr>
            <a:r>
              <a:rPr lang="pt-BR" sz="1200" b="1" dirty="0">
                <a:solidFill>
                  <a:schemeClr val="accent1"/>
                </a:solidFill>
              </a:rPr>
              <a:t>Álgebra Linear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02EA65-9D55-4BD3-AEBA-B0984370BA3F}"/>
              </a:ext>
            </a:extLst>
          </p:cNvPr>
          <p:cNvSpPr txBox="1"/>
          <p:nvPr/>
        </p:nvSpPr>
        <p:spPr>
          <a:xfrm>
            <a:off x="2107959" y="3870505"/>
            <a:ext cx="2111433" cy="32419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buClr>
                <a:schemeClr val="accent1"/>
              </a:buClr>
            </a:pPr>
            <a:r>
              <a:rPr lang="pt-BR" sz="1200" b="1" dirty="0">
                <a:solidFill>
                  <a:schemeClr val="accent1"/>
                </a:solidFill>
              </a:rPr>
              <a:t>Processamento de Sinais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49D86A-ED75-4048-A98F-32A9989349D2}"/>
              </a:ext>
            </a:extLst>
          </p:cNvPr>
          <p:cNvSpPr txBox="1"/>
          <p:nvPr/>
        </p:nvSpPr>
        <p:spPr>
          <a:xfrm>
            <a:off x="1900484" y="4242725"/>
            <a:ext cx="2111433" cy="3997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pt-BR" sz="1400" b="1" dirty="0">
                <a:solidFill>
                  <a:schemeClr val="accent1"/>
                </a:solidFill>
              </a:rPr>
              <a:t>. . .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B72E1FD-E7A6-4F94-8CB5-F4A28B671AA5}"/>
              </a:ext>
            </a:extLst>
          </p:cNvPr>
          <p:cNvSpPr/>
          <p:nvPr/>
        </p:nvSpPr>
        <p:spPr>
          <a:xfrm>
            <a:off x="5944678" y="1935959"/>
            <a:ext cx="4437175" cy="2824654"/>
          </a:xfrm>
          <a:prstGeom prst="ellipse">
            <a:avLst/>
          </a:prstGeom>
          <a:solidFill>
            <a:srgbClr val="0070C0">
              <a:alpha val="44000"/>
            </a:srgbClr>
          </a:solidFill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734F42-20A1-4994-899B-2FFB0EAD92F4}"/>
              </a:ext>
            </a:extLst>
          </p:cNvPr>
          <p:cNvSpPr txBox="1"/>
          <p:nvPr/>
        </p:nvSpPr>
        <p:spPr>
          <a:xfrm>
            <a:off x="7398581" y="2232009"/>
            <a:ext cx="1687484" cy="473825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pPr algn="ctr">
              <a:buClr>
                <a:schemeClr val="accent1"/>
              </a:buClr>
            </a:pPr>
            <a:r>
              <a:rPr lang="pt-BR" sz="2000" b="1" dirty="0">
                <a:solidFill>
                  <a:srgbClr val="0070C0"/>
                </a:solidFill>
              </a:rPr>
              <a:t>Computação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CDB384-589A-4E57-94AD-DD4EE8840E12}"/>
              </a:ext>
            </a:extLst>
          </p:cNvPr>
          <p:cNvSpPr txBox="1"/>
          <p:nvPr/>
        </p:nvSpPr>
        <p:spPr>
          <a:xfrm>
            <a:off x="8383900" y="2753854"/>
            <a:ext cx="1942194" cy="3241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pt-BR" sz="1200" b="1" dirty="0">
                <a:solidFill>
                  <a:srgbClr val="0070C0"/>
                </a:solidFill>
              </a:rPr>
              <a:t>Complexidade Teórica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8A729C-A030-4BCB-B4E8-2E82A5583DAE}"/>
              </a:ext>
            </a:extLst>
          </p:cNvPr>
          <p:cNvSpPr txBox="1"/>
          <p:nvPr/>
        </p:nvSpPr>
        <p:spPr>
          <a:xfrm>
            <a:off x="8821446" y="3126071"/>
            <a:ext cx="1772957" cy="32419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buClr>
                <a:schemeClr val="accent1"/>
              </a:buClr>
            </a:pPr>
            <a:r>
              <a:rPr lang="pt-BR" sz="1200" b="1" dirty="0">
                <a:solidFill>
                  <a:srgbClr val="0070C0"/>
                </a:solidFill>
              </a:rPr>
              <a:t>Teoria dos Grafos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901364-22F1-4B3A-A58C-F105C33B65F6}"/>
              </a:ext>
            </a:extLst>
          </p:cNvPr>
          <p:cNvSpPr txBox="1"/>
          <p:nvPr/>
        </p:nvSpPr>
        <p:spPr>
          <a:xfrm>
            <a:off x="8175447" y="3498288"/>
            <a:ext cx="2260100" cy="3241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pt-BR" sz="1200" b="1" dirty="0">
                <a:solidFill>
                  <a:srgbClr val="0070C0"/>
                </a:solidFill>
              </a:rPr>
              <a:t>Otimização de Algoritmos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DBF5CB4-F7D6-4D17-85CB-45B4124DE172}"/>
              </a:ext>
            </a:extLst>
          </p:cNvPr>
          <p:cNvSpPr txBox="1"/>
          <p:nvPr/>
        </p:nvSpPr>
        <p:spPr>
          <a:xfrm>
            <a:off x="8359627" y="3816360"/>
            <a:ext cx="2111433" cy="32419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buClr>
                <a:schemeClr val="accent1"/>
              </a:buClr>
            </a:pPr>
            <a:r>
              <a:rPr lang="pt-BR" sz="1200" b="1" dirty="0">
                <a:solidFill>
                  <a:srgbClr val="0070C0"/>
                </a:solidFill>
              </a:rPr>
              <a:t>Análise de Fluxo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C7C64-8550-4E26-9B02-BD788B5AF85C}"/>
              </a:ext>
            </a:extLst>
          </p:cNvPr>
          <p:cNvSpPr txBox="1"/>
          <p:nvPr/>
        </p:nvSpPr>
        <p:spPr>
          <a:xfrm>
            <a:off x="8294702" y="4151564"/>
            <a:ext cx="2111433" cy="3997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pt-BR" sz="1400" b="1" dirty="0">
                <a:solidFill>
                  <a:srgbClr val="0070C0"/>
                </a:solidFill>
              </a:rPr>
              <a:t>. . .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F9B5C02-FED0-40A9-9888-41F3893295FE}"/>
              </a:ext>
            </a:extLst>
          </p:cNvPr>
          <p:cNvSpPr/>
          <p:nvPr/>
        </p:nvSpPr>
        <p:spPr>
          <a:xfrm rot="16200000">
            <a:off x="4297588" y="395986"/>
            <a:ext cx="3600000" cy="2824654"/>
          </a:xfrm>
          <a:prstGeom prst="ellipse">
            <a:avLst/>
          </a:prstGeom>
          <a:solidFill>
            <a:srgbClr val="7030A0">
              <a:alpha val="44000"/>
            </a:srgbClr>
          </a:solidFill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7ABDF57-8233-4512-B400-FDA89121EA76}"/>
              </a:ext>
            </a:extLst>
          </p:cNvPr>
          <p:cNvSpPr txBox="1"/>
          <p:nvPr/>
        </p:nvSpPr>
        <p:spPr>
          <a:xfrm>
            <a:off x="5253845" y="510965"/>
            <a:ext cx="1687484" cy="384427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>
              <a:buClr>
                <a:schemeClr val="accent1"/>
              </a:buClr>
            </a:pPr>
            <a:r>
              <a:rPr lang="pt-BR" sz="2000" b="1" dirty="0">
                <a:solidFill>
                  <a:srgbClr val="7030A0"/>
                </a:solidFill>
              </a:rPr>
              <a:t>Domínio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9351270-C410-4DFC-B46D-B193A2CBA63F}"/>
              </a:ext>
            </a:extLst>
          </p:cNvPr>
          <p:cNvSpPr txBox="1"/>
          <p:nvPr/>
        </p:nvSpPr>
        <p:spPr>
          <a:xfrm>
            <a:off x="5141158" y="974693"/>
            <a:ext cx="1912861" cy="2630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pt-BR" sz="1200" b="1" dirty="0">
                <a:solidFill>
                  <a:srgbClr val="7030A0"/>
                </a:solidFill>
              </a:rPr>
              <a:t>Subjetividade Inerente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BA58F19-2025-46F6-B0E1-D0F195C166CE}"/>
              </a:ext>
            </a:extLst>
          </p:cNvPr>
          <p:cNvSpPr txBox="1"/>
          <p:nvPr/>
        </p:nvSpPr>
        <p:spPr>
          <a:xfrm>
            <a:off x="5211110" y="1237722"/>
            <a:ext cx="1772957" cy="263029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>
              <a:buClr>
                <a:schemeClr val="accent1"/>
              </a:buClr>
            </a:pPr>
            <a:r>
              <a:rPr lang="pt-BR" sz="1200" b="1" dirty="0">
                <a:solidFill>
                  <a:srgbClr val="7030A0"/>
                </a:solidFill>
              </a:rPr>
              <a:t>Tipos de Dados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FE1832C-773C-4E4F-A24B-1E33B33B983C}"/>
              </a:ext>
            </a:extLst>
          </p:cNvPr>
          <p:cNvSpPr txBox="1"/>
          <p:nvPr/>
        </p:nvSpPr>
        <p:spPr>
          <a:xfrm>
            <a:off x="5041872" y="1466569"/>
            <a:ext cx="2111433" cy="2630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pt-BR" sz="1200" b="1" dirty="0">
                <a:solidFill>
                  <a:srgbClr val="7030A0"/>
                </a:solidFill>
              </a:rPr>
              <a:t>Tratamentos Específicos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56F370-E840-4BC5-BF84-D319F0D1B7B2}"/>
              </a:ext>
            </a:extLst>
          </p:cNvPr>
          <p:cNvSpPr txBox="1"/>
          <p:nvPr/>
        </p:nvSpPr>
        <p:spPr>
          <a:xfrm>
            <a:off x="4964098" y="1695880"/>
            <a:ext cx="2266978" cy="2630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pt-BR" sz="1200" b="1" dirty="0">
                <a:solidFill>
                  <a:srgbClr val="7030A0"/>
                </a:solidFill>
              </a:rPr>
              <a:t>Considerações Específicas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A828FE0-DEC8-4CE1-97D7-FB2D77026E1F}"/>
              </a:ext>
            </a:extLst>
          </p:cNvPr>
          <p:cNvSpPr txBox="1"/>
          <p:nvPr/>
        </p:nvSpPr>
        <p:spPr>
          <a:xfrm>
            <a:off x="5041872" y="1959053"/>
            <a:ext cx="2111433" cy="324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pt-BR" sz="1400" b="1" dirty="0">
                <a:solidFill>
                  <a:srgbClr val="7030A0"/>
                </a:solidFill>
              </a:rPr>
              <a:t>. . .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476DB2B-32E2-4DB1-9425-CF6778DDB48D}"/>
              </a:ext>
            </a:extLst>
          </p:cNvPr>
          <p:cNvSpPr/>
          <p:nvPr/>
        </p:nvSpPr>
        <p:spPr>
          <a:xfrm rot="16200000">
            <a:off x="4255117" y="3594890"/>
            <a:ext cx="3684942" cy="2824654"/>
          </a:xfrm>
          <a:prstGeom prst="ellipse">
            <a:avLst/>
          </a:prstGeom>
          <a:solidFill>
            <a:srgbClr val="00B050">
              <a:alpha val="44000"/>
            </a:srgbClr>
          </a:solidFill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18A0586-36E5-47E3-B93F-E2945230DBD4}"/>
              </a:ext>
            </a:extLst>
          </p:cNvPr>
          <p:cNvSpPr txBox="1"/>
          <p:nvPr/>
        </p:nvSpPr>
        <p:spPr>
          <a:xfrm>
            <a:off x="5253844" y="4354609"/>
            <a:ext cx="1687484" cy="3934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pt-BR" sz="2000" b="1" dirty="0">
                <a:solidFill>
                  <a:srgbClr val="00B050"/>
                </a:solidFill>
              </a:rPr>
              <a:t>Inteligência Artificial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4DBE261-77C8-49A5-9458-9A88917863EA}"/>
              </a:ext>
            </a:extLst>
          </p:cNvPr>
          <p:cNvSpPr txBox="1"/>
          <p:nvPr/>
        </p:nvSpPr>
        <p:spPr>
          <a:xfrm>
            <a:off x="5141157" y="5027885"/>
            <a:ext cx="1912861" cy="2692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pt-BR" sz="1200" b="1" dirty="0">
                <a:solidFill>
                  <a:srgbClr val="00B050"/>
                </a:solidFill>
              </a:rPr>
              <a:t>Automação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E9DC611-9EFB-4FF3-9768-E05CB47CAAE2}"/>
              </a:ext>
            </a:extLst>
          </p:cNvPr>
          <p:cNvSpPr txBox="1"/>
          <p:nvPr/>
        </p:nvSpPr>
        <p:spPr>
          <a:xfrm>
            <a:off x="5211109" y="5289444"/>
            <a:ext cx="1772957" cy="269234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>
              <a:buClr>
                <a:schemeClr val="accent1"/>
              </a:buClr>
            </a:pPr>
            <a:r>
              <a:rPr lang="pt-BR" sz="1200" b="1" dirty="0">
                <a:solidFill>
                  <a:srgbClr val="00B050"/>
                </a:solidFill>
              </a:rPr>
              <a:t>Machine-Learning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666244E-3D10-4066-8350-8DEA35D644FB}"/>
              </a:ext>
            </a:extLst>
          </p:cNvPr>
          <p:cNvSpPr txBox="1"/>
          <p:nvPr/>
        </p:nvSpPr>
        <p:spPr>
          <a:xfrm>
            <a:off x="5041871" y="5516579"/>
            <a:ext cx="2111433" cy="2692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pt-BR" sz="1200" b="1" dirty="0">
                <a:solidFill>
                  <a:srgbClr val="00B050"/>
                </a:solidFill>
              </a:rPr>
              <a:t>Deep-Learning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6AC09F-E931-40B1-9C0D-213E73638E0E}"/>
              </a:ext>
            </a:extLst>
          </p:cNvPr>
          <p:cNvSpPr txBox="1"/>
          <p:nvPr/>
        </p:nvSpPr>
        <p:spPr>
          <a:xfrm>
            <a:off x="4964097" y="5769409"/>
            <a:ext cx="2266978" cy="2692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pt-BR" sz="1200" b="1" dirty="0">
                <a:solidFill>
                  <a:srgbClr val="00B050"/>
                </a:solidFill>
              </a:rPr>
              <a:t>Processamento</a:t>
            </a:r>
            <a:br>
              <a:rPr lang="pt-BR" sz="1200" b="1" dirty="0">
                <a:solidFill>
                  <a:srgbClr val="00B050"/>
                </a:solidFill>
              </a:rPr>
            </a:br>
            <a:r>
              <a:rPr lang="pt-BR" sz="1200" b="1" dirty="0">
                <a:solidFill>
                  <a:srgbClr val="00B050"/>
                </a:solidFill>
              </a:rPr>
              <a:t>de</a:t>
            </a:r>
            <a:br>
              <a:rPr lang="pt-BR" sz="1200" b="1" dirty="0">
                <a:solidFill>
                  <a:srgbClr val="00B050"/>
                </a:solidFill>
              </a:rPr>
            </a:br>
            <a:r>
              <a:rPr lang="pt-BR" sz="1200" b="1" dirty="0">
                <a:solidFill>
                  <a:srgbClr val="00B050"/>
                </a:solidFill>
              </a:rPr>
              <a:t>Linguagem Natural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4352047-451B-4598-84FA-55C4898B937A}"/>
              </a:ext>
            </a:extLst>
          </p:cNvPr>
          <p:cNvSpPr txBox="1"/>
          <p:nvPr/>
        </p:nvSpPr>
        <p:spPr>
          <a:xfrm>
            <a:off x="5041871" y="6267954"/>
            <a:ext cx="2111433" cy="3320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pt-BR" sz="1400" b="1" dirty="0">
                <a:solidFill>
                  <a:srgbClr val="00B050"/>
                </a:solidFill>
              </a:rPr>
              <a:t>. . .</a:t>
            </a:r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8582E8AF-E579-4460-85B3-B22E711D4461}"/>
              </a:ext>
            </a:extLst>
          </p:cNvPr>
          <p:cNvSpPr/>
          <p:nvPr/>
        </p:nvSpPr>
        <p:spPr>
          <a:xfrm>
            <a:off x="5490279" y="2709063"/>
            <a:ext cx="1229787" cy="1152081"/>
          </a:xfrm>
          <a:prstGeom prst="flowChartConnector">
            <a:avLst/>
          </a:prstGeom>
          <a:solidFill>
            <a:schemeClr val="bg1">
              <a:alpha val="44000"/>
            </a:schemeClr>
          </a:solidFill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185EEB-62ED-4392-83DC-81E640D101DB}"/>
              </a:ext>
            </a:extLst>
          </p:cNvPr>
          <p:cNvSpPr txBox="1"/>
          <p:nvPr/>
        </p:nvSpPr>
        <p:spPr>
          <a:xfrm>
            <a:off x="5554986" y="2844245"/>
            <a:ext cx="1100373" cy="8817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pt-BR" b="1" dirty="0"/>
              <a:t>Ciência de Dados</a:t>
            </a:r>
          </a:p>
        </p:txBody>
      </p:sp>
    </p:spTree>
    <p:extLst>
      <p:ext uri="{BB962C8B-B14F-4D97-AF65-F5344CB8AC3E}">
        <p14:creationId xmlns:p14="http://schemas.microsoft.com/office/powerpoint/2010/main" val="8471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/>
      <p:bldP spid="46" grpId="0"/>
      <p:bldP spid="47" grpId="0"/>
      <p:bldP spid="48" grpId="0"/>
      <p:bldP spid="49" grpId="0"/>
      <p:bldP spid="50" grpId="0"/>
      <p:bldP spid="51" grpId="0" animBg="1"/>
      <p:bldP spid="52" grpId="0"/>
      <p:bldP spid="53" grpId="0"/>
      <p:bldP spid="54" grpId="0"/>
      <p:bldP spid="55" grpId="0"/>
      <p:bldP spid="56" grpId="0"/>
      <p:bldP spid="57" grpId="0"/>
      <p:bldP spid="58" grpId="0" animBg="1"/>
      <p:bldP spid="59" grpId="0"/>
      <p:bldP spid="60" grpId="0"/>
      <p:bldP spid="61" grpId="0"/>
      <p:bldP spid="62" grpId="0"/>
      <p:bldP spid="63" grpId="0"/>
      <p:bldP spid="64" grpId="0"/>
      <p:bldP spid="65" grpId="0" animBg="1"/>
      <p:bldP spid="66" grpId="0"/>
      <p:bldP spid="67" grpId="0"/>
      <p:bldP spid="68" grpId="0"/>
      <p:bldP spid="69" grpId="0"/>
      <p:bldP spid="70" grpId="0"/>
      <p:bldP spid="71" grpId="0"/>
      <p:bldP spid="72" grpId="0" animBg="1"/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84EB1-0807-4A32-A7FE-10D1FED4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b="1" dirty="0"/>
              <a:t>Machine-Learning</a:t>
            </a:r>
            <a:br>
              <a:rPr lang="pt-BR" sz="3200" b="1" dirty="0"/>
            </a:br>
            <a:endParaRPr lang="en-US" sz="3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1F099-DE23-4DBB-8479-79DCEE74B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1402" y="3240191"/>
            <a:ext cx="5680074" cy="1207118"/>
          </a:xfrm>
        </p:spPr>
        <p:txBody>
          <a:bodyPr/>
          <a:lstStyle/>
          <a:p>
            <a:r>
              <a:rPr lang="pt-BR" dirty="0"/>
              <a:t>A ferramenta mais famosa da atualidade</a:t>
            </a:r>
            <a:br>
              <a:rPr lang="pt-BR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548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1"/>
                </a:solidFill>
              </a:rPr>
              <a:t>Machine Learning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96876" y="1179688"/>
            <a:ext cx="11404600" cy="598155"/>
          </a:xfrm>
        </p:spPr>
        <p:txBody>
          <a:bodyPr>
            <a:normAutofit fontScale="25000" lnSpcReduction="20000"/>
          </a:bodyPr>
          <a:lstStyle/>
          <a:p>
            <a:r>
              <a:rPr lang="pt-BR" sz="7998" dirty="0"/>
              <a:t>Definição:</a:t>
            </a:r>
          </a:p>
          <a:p>
            <a:pPr marL="0" indent="0" algn="just">
              <a:buNone/>
            </a:pPr>
            <a:r>
              <a:rPr lang="pt-BR" dirty="0"/>
              <a:t>	</a:t>
            </a:r>
            <a:endParaRPr lang="en-US" sz="2800" dirty="0"/>
          </a:p>
          <a:p>
            <a:endParaRPr lang="en-US" sz="2000" dirty="0"/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AC7B2F-7555-4CA9-BD52-74CCAD77D314}"/>
              </a:ext>
            </a:extLst>
          </p:cNvPr>
          <p:cNvSpPr/>
          <p:nvPr/>
        </p:nvSpPr>
        <p:spPr>
          <a:xfrm>
            <a:off x="2728837" y="1478763"/>
            <a:ext cx="67343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i="1" dirty="0">
                <a:solidFill>
                  <a:schemeClr val="bg1"/>
                </a:solidFill>
              </a:rPr>
              <a:t>“Machine-Learning é o estudo de algoritmos que são capazes de aprender uma determinada </a:t>
            </a:r>
            <a:r>
              <a:rPr lang="pt-BR" sz="1400" b="1" i="1" dirty="0">
                <a:solidFill>
                  <a:schemeClr val="accent1"/>
                </a:solidFill>
              </a:rPr>
              <a:t>tarefa</a:t>
            </a:r>
            <a:r>
              <a:rPr lang="pt-BR" sz="1400" i="1" dirty="0">
                <a:solidFill>
                  <a:schemeClr val="bg1"/>
                </a:solidFill>
              </a:rPr>
              <a:t> e, a partir da </a:t>
            </a:r>
            <a:r>
              <a:rPr lang="pt-BR" sz="1400" b="1" i="1" dirty="0">
                <a:solidFill>
                  <a:schemeClr val="accent1"/>
                </a:solidFill>
              </a:rPr>
              <a:t>experiência</a:t>
            </a:r>
            <a:r>
              <a:rPr lang="pt-BR" sz="1400" i="1" dirty="0">
                <a:solidFill>
                  <a:schemeClr val="bg1"/>
                </a:solidFill>
              </a:rPr>
              <a:t>, são capazes de melhorar a </a:t>
            </a:r>
            <a:r>
              <a:rPr lang="pt-BR" sz="1400" b="1" i="1" dirty="0">
                <a:solidFill>
                  <a:schemeClr val="accent1"/>
                </a:solidFill>
              </a:rPr>
              <a:t>performance</a:t>
            </a:r>
            <a:r>
              <a:rPr lang="pt-BR" sz="1400" i="1" dirty="0">
                <a:solidFill>
                  <a:schemeClr val="bg1"/>
                </a:solidFill>
              </a:rPr>
              <a:t> com o treinamento”</a:t>
            </a:r>
            <a:r>
              <a:rPr lang="pt-BR" sz="1400" dirty="0">
                <a:solidFill>
                  <a:schemeClr val="bg1"/>
                </a:solidFill>
              </a:rPr>
              <a:t>.</a:t>
            </a:r>
            <a:r>
              <a:rPr lang="pt-BR" sz="1400" b="1" dirty="0">
                <a:solidFill>
                  <a:schemeClr val="bg1"/>
                </a:solidFill>
              </a:rPr>
              <a:t> </a:t>
            </a:r>
            <a:r>
              <a:rPr lang="pt-BR" sz="1400" i="1" dirty="0">
                <a:solidFill>
                  <a:schemeClr val="bg1"/>
                </a:solidFill>
              </a:rPr>
              <a:t>Tom Mitchell, autor do livro “Machine-Learning”, 1998. (traduzido)</a:t>
            </a:r>
            <a:endParaRPr lang="pt-BR" sz="1600" i="1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880CA4-D325-4B7D-A8C1-242708CF5DAE}"/>
              </a:ext>
            </a:extLst>
          </p:cNvPr>
          <p:cNvSpPr txBox="1">
            <a:spLocks/>
          </p:cNvSpPr>
          <p:nvPr/>
        </p:nvSpPr>
        <p:spPr bwMode="black">
          <a:xfrm>
            <a:off x="393700" y="2710358"/>
            <a:ext cx="11404600" cy="481771"/>
          </a:xfrm>
          <a:prstGeom prst="rect">
            <a:avLst/>
          </a:prstGeom>
        </p:spPr>
        <p:txBody>
          <a:bodyPr vert="horz" lIns="91416" tIns="45708" rIns="91416" bIns="45708" rtlCol="0">
            <a:normAutofit fontScale="25000" lnSpcReduction="20000"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7998" dirty="0">
                <a:solidFill>
                  <a:schemeClr val="bg1"/>
                </a:solidFill>
              </a:rPr>
              <a:t>Tipos de Aprendizados </a:t>
            </a:r>
            <a:r>
              <a:rPr lang="pt-BR" sz="6398" dirty="0">
                <a:solidFill>
                  <a:schemeClr val="bg1"/>
                </a:solidFill>
              </a:rPr>
              <a:t>(método usado para o algoritmo adquirir o fator de experiência)</a:t>
            </a:r>
            <a:r>
              <a:rPr lang="pt-BR" sz="7998" dirty="0">
                <a:solidFill>
                  <a:schemeClr val="bg1"/>
                </a:solidFill>
              </a:rPr>
              <a:t>:</a:t>
            </a:r>
          </a:p>
          <a:p>
            <a:endParaRPr lang="pt-BR" sz="7998" dirty="0"/>
          </a:p>
          <a:p>
            <a:pPr marL="0" indent="0" algn="just">
              <a:buNone/>
            </a:pPr>
            <a:r>
              <a:rPr lang="pt-BR" sz="2200" dirty="0"/>
              <a:t>	</a:t>
            </a:r>
            <a:endParaRPr lang="en-US" sz="2800" dirty="0"/>
          </a:p>
          <a:p>
            <a:endParaRPr lang="en-US" sz="2000" dirty="0"/>
          </a:p>
          <a:p>
            <a:endParaRPr lang="en-US" sz="2800" dirty="0"/>
          </a:p>
          <a:p>
            <a:endParaRPr lang="en-US" sz="22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B765A2A-56CE-4652-9D63-BA03266F48CB}"/>
              </a:ext>
            </a:extLst>
          </p:cNvPr>
          <p:cNvSpPr txBox="1">
            <a:spLocks/>
          </p:cNvSpPr>
          <p:nvPr/>
        </p:nvSpPr>
        <p:spPr bwMode="black">
          <a:xfrm>
            <a:off x="3666176" y="5866856"/>
            <a:ext cx="1329299" cy="228197"/>
          </a:xfrm>
          <a:prstGeom prst="rect">
            <a:avLst/>
          </a:prstGeom>
        </p:spPr>
        <p:txBody>
          <a:bodyPr vert="horz" lIns="91416" tIns="45708" rIns="91416" bIns="45708" rtlCol="0">
            <a:normAutofit fontScale="25000" lnSpcReduction="20000"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800" dirty="0"/>
          </a:p>
          <a:p>
            <a:pPr algn="ctr"/>
            <a:endParaRPr lang="en-US" sz="22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ECC65CB-8D52-4F26-936A-18D4C3DF89ED}"/>
              </a:ext>
            </a:extLst>
          </p:cNvPr>
          <p:cNvSpPr txBox="1">
            <a:spLocks/>
          </p:cNvSpPr>
          <p:nvPr/>
        </p:nvSpPr>
        <p:spPr bwMode="black">
          <a:xfrm>
            <a:off x="5193222" y="5185050"/>
            <a:ext cx="1329299" cy="228197"/>
          </a:xfrm>
          <a:prstGeom prst="rect">
            <a:avLst/>
          </a:prstGeom>
        </p:spPr>
        <p:txBody>
          <a:bodyPr vert="horz" lIns="91416" tIns="45708" rIns="91416" bIns="45708" rtlCol="0">
            <a:normAutofit fontScale="55000" lnSpcReduction="20000"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3D3D4D0-172C-40BF-BFF1-C4CEC8D9343D}"/>
              </a:ext>
            </a:extLst>
          </p:cNvPr>
          <p:cNvSpPr txBox="1">
            <a:spLocks/>
          </p:cNvSpPr>
          <p:nvPr/>
        </p:nvSpPr>
        <p:spPr bwMode="black">
          <a:xfrm>
            <a:off x="393700" y="3182286"/>
            <a:ext cx="11404600" cy="481771"/>
          </a:xfrm>
          <a:prstGeom prst="rect">
            <a:avLst/>
          </a:prstGeom>
        </p:spPr>
        <p:txBody>
          <a:bodyPr vert="horz" lIns="91416" tIns="45708" rIns="91416" bIns="45708" rtlCol="0">
            <a:normAutofit/>
          </a:bodyPr>
          <a:lstStyle>
            <a:lvl1pPr marL="228669" indent="-228669" algn="l" defTabSz="914674" rtl="0" eaLnBrk="1" latinLnBrk="0" hangingPunct="1">
              <a:spcBef>
                <a:spcPts val="4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7680" indent="-22866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6349" indent="-169914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14844" indent="-231845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97504" indent="-220729" algn="l" defTabSz="914674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−"/>
              <a:defRPr sz="18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5354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2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29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6" indent="-228669" algn="l" defTabSz="914674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sz="1400" dirty="0">
                <a:solidFill>
                  <a:schemeClr val="bg1"/>
                </a:solidFill>
              </a:rPr>
              <a:t>Supervisionado:  Envolve </a:t>
            </a:r>
            <a:r>
              <a:rPr lang="pt-BR" sz="1400" b="1" dirty="0">
                <a:solidFill>
                  <a:schemeClr val="accent1"/>
                </a:solidFill>
              </a:rPr>
              <a:t>supervisão direta</a:t>
            </a:r>
            <a:r>
              <a:rPr lang="pt-BR" sz="1400" dirty="0">
                <a:solidFill>
                  <a:schemeClr val="bg1"/>
                </a:solidFill>
              </a:rPr>
              <a:t> da tarefa. 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25EEFA-DB02-447D-9909-232175F57E15}"/>
              </a:ext>
            </a:extLst>
          </p:cNvPr>
          <p:cNvSpPr/>
          <p:nvPr/>
        </p:nvSpPr>
        <p:spPr>
          <a:xfrm>
            <a:off x="3434246" y="4228605"/>
            <a:ext cx="778013" cy="510289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16" tIns="91416" rIns="91416" bIns="91416" numCol="1" spcCol="0" rtlCol="0" fromWordArt="0" anchor="ctr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Dado de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Entrada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4745BD1-2F68-4FC7-8B9E-69F5F2EF1FE1}"/>
              </a:ext>
            </a:extLst>
          </p:cNvPr>
          <p:cNvSpPr/>
          <p:nvPr/>
        </p:nvSpPr>
        <p:spPr>
          <a:xfrm>
            <a:off x="3397918" y="4903759"/>
            <a:ext cx="850667" cy="510289"/>
          </a:xfrm>
          <a:prstGeom prst="rect">
            <a:avLst/>
          </a:prstGeom>
          <a:solidFill>
            <a:schemeClr val="accent2"/>
          </a:solidFill>
        </p:spPr>
        <p:txBody>
          <a:bodyPr rot="0" spcFirstLastPara="0" vertOverflow="overflow" horzOverflow="overflow" vert="horz" wrap="square" lIns="91416" tIns="91416" rIns="91416" bIns="91416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</a:rPr>
              <a:t>Saída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4800" dirty="0">
                <a:solidFill>
                  <a:schemeClr val="bg1"/>
                </a:solidFill>
              </a:rPr>
              <a:t>Esperada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DDC26FC-46FB-45AD-AC69-51A539C01F5C}"/>
              </a:ext>
            </a:extLst>
          </p:cNvPr>
          <p:cNvSpPr/>
          <p:nvPr/>
        </p:nvSpPr>
        <p:spPr>
          <a:xfrm>
            <a:off x="4724177" y="4562266"/>
            <a:ext cx="895353" cy="51028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16" tIns="91416" rIns="91416" bIns="91416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Algoritmo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7B76D009-D78B-4E26-ADF0-3EBA8DB1CA5C}"/>
              </a:ext>
            </a:extLst>
          </p:cNvPr>
          <p:cNvCxnSpPr>
            <a:stCxn id="7" idx="0"/>
            <a:endCxn id="44" idx="0"/>
          </p:cNvCxnSpPr>
          <p:nvPr/>
        </p:nvCxnSpPr>
        <p:spPr>
          <a:xfrm rot="16200000" flipH="1">
            <a:off x="4330722" y="3721135"/>
            <a:ext cx="333661" cy="1348601"/>
          </a:xfrm>
          <a:prstGeom prst="curvedConnector3">
            <a:avLst>
              <a:gd name="adj1" fmla="val -685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19EC10B1-2858-4EE2-A139-178246AE50FE}"/>
              </a:ext>
            </a:extLst>
          </p:cNvPr>
          <p:cNvCxnSpPr>
            <a:cxnSpLocks/>
            <a:stCxn id="43" idx="2"/>
            <a:endCxn id="44" idx="2"/>
          </p:cNvCxnSpPr>
          <p:nvPr/>
        </p:nvCxnSpPr>
        <p:spPr>
          <a:xfrm rot="5400000" flipH="1" flipV="1">
            <a:off x="4326806" y="4569000"/>
            <a:ext cx="341493" cy="1348602"/>
          </a:xfrm>
          <a:prstGeom prst="curvedConnector3">
            <a:avLst>
              <a:gd name="adj1" fmla="val -669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65561E-F4F7-466C-9BBB-B9355EDFF19D}"/>
              </a:ext>
            </a:extLst>
          </p:cNvPr>
          <p:cNvCxnSpPr>
            <a:cxnSpLocks/>
          </p:cNvCxnSpPr>
          <p:nvPr/>
        </p:nvCxnSpPr>
        <p:spPr>
          <a:xfrm>
            <a:off x="5779892" y="4877658"/>
            <a:ext cx="4704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B17FDDF0-6491-412A-AD3C-B6AB5A2ED18E}"/>
              </a:ext>
            </a:extLst>
          </p:cNvPr>
          <p:cNvSpPr/>
          <p:nvPr/>
        </p:nvSpPr>
        <p:spPr>
          <a:xfrm>
            <a:off x="7813119" y="4641773"/>
            <a:ext cx="895353" cy="510289"/>
          </a:xfrm>
          <a:prstGeom prst="rect">
            <a:avLst/>
          </a:prstGeom>
          <a:solidFill>
            <a:srgbClr val="92D050"/>
          </a:solidFill>
        </p:spPr>
        <p:txBody>
          <a:bodyPr rot="0" spcFirstLastPara="0" vertOverflow="overflow" horzOverflow="overflow" vert="horz" wrap="square" lIns="91416" tIns="91416" rIns="91416" bIns="91416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Predição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64105D1-A3DF-4DCF-9804-AE7248552AC5}"/>
              </a:ext>
            </a:extLst>
          </p:cNvPr>
          <p:cNvCxnSpPr>
            <a:cxnSpLocks/>
          </p:cNvCxnSpPr>
          <p:nvPr/>
        </p:nvCxnSpPr>
        <p:spPr>
          <a:xfrm>
            <a:off x="7152610" y="4877658"/>
            <a:ext cx="4704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A28588-C556-43B5-967B-ED7118842B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780" y="4022127"/>
            <a:ext cx="397091" cy="397091"/>
          </a:xfrm>
          <a:prstGeom prst="rect">
            <a:avLst/>
          </a:prstGeom>
        </p:spPr>
      </p:pic>
      <p:pic>
        <p:nvPicPr>
          <p:cNvPr id="24" name="Graphic 23" descr="Checkmark">
            <a:extLst>
              <a:ext uri="{FF2B5EF4-FFF2-40B4-BE49-F238E27FC236}">
                <a16:creationId xmlns:a16="http://schemas.microsoft.com/office/drawing/2014/main" id="{DCAC3425-D3A0-4DEB-B3ED-762EF5C7C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4297" y="4557896"/>
            <a:ext cx="601006" cy="601006"/>
          </a:xfrm>
          <a:prstGeom prst="rect">
            <a:avLst/>
          </a:prstGeom>
        </p:spPr>
      </p:pic>
      <p:pic>
        <p:nvPicPr>
          <p:cNvPr id="27" name="Graphic 26" descr="Apple">
            <a:extLst>
              <a:ext uri="{FF2B5EF4-FFF2-40B4-BE49-F238E27FC236}">
                <a16:creationId xmlns:a16="http://schemas.microsoft.com/office/drawing/2014/main" id="{537E211B-E898-4C35-B853-846843ECB0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9644" y="4078402"/>
            <a:ext cx="681631" cy="681631"/>
          </a:xfrm>
          <a:prstGeom prst="rect">
            <a:avLst/>
          </a:prstGeom>
        </p:spPr>
      </p:pic>
      <p:pic>
        <p:nvPicPr>
          <p:cNvPr id="29" name="Graphic 28" descr="Apple">
            <a:extLst>
              <a:ext uri="{FF2B5EF4-FFF2-40B4-BE49-F238E27FC236}">
                <a16:creationId xmlns:a16="http://schemas.microsoft.com/office/drawing/2014/main" id="{EAA577A6-48F1-46D6-8C9B-6825C44B7F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19398" y="5779920"/>
            <a:ext cx="682792" cy="68279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4CAA67F-8D6D-482C-931A-0147775B18F1}"/>
              </a:ext>
            </a:extLst>
          </p:cNvPr>
          <p:cNvSpPr txBox="1"/>
          <p:nvPr/>
        </p:nvSpPr>
        <p:spPr>
          <a:xfrm>
            <a:off x="2072244" y="4896916"/>
            <a:ext cx="996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pt-BR" sz="2000" dirty="0">
                <a:solidFill>
                  <a:schemeClr val="bg1"/>
                </a:solidFill>
              </a:rPr>
              <a:t>Maçã</a:t>
            </a:r>
            <a:endParaRPr lang="en-US" sz="2000" dirty="0" err="1">
              <a:solidFill>
                <a:schemeClr val="bg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323BE78-1AE7-4B3C-9DAC-6F7A2D864FB2}"/>
              </a:ext>
            </a:extLst>
          </p:cNvPr>
          <p:cNvCxnSpPr>
            <a:cxnSpLocks/>
          </p:cNvCxnSpPr>
          <p:nvPr/>
        </p:nvCxnSpPr>
        <p:spPr>
          <a:xfrm rot="16200000">
            <a:off x="8025576" y="5488056"/>
            <a:ext cx="4704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1DCD777-418F-46B9-8169-C5EC47ED8051}"/>
              </a:ext>
            </a:extLst>
          </p:cNvPr>
          <p:cNvCxnSpPr>
            <a:cxnSpLocks/>
          </p:cNvCxnSpPr>
          <p:nvPr/>
        </p:nvCxnSpPr>
        <p:spPr>
          <a:xfrm>
            <a:off x="8899114" y="4877658"/>
            <a:ext cx="4704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5743B79-BC21-4985-A736-2B03CC2860F7}"/>
              </a:ext>
            </a:extLst>
          </p:cNvPr>
          <p:cNvSpPr txBox="1"/>
          <p:nvPr/>
        </p:nvSpPr>
        <p:spPr>
          <a:xfrm>
            <a:off x="9369553" y="4658344"/>
            <a:ext cx="996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</a:pPr>
            <a:r>
              <a:rPr lang="pt-BR" sz="2000" dirty="0">
                <a:solidFill>
                  <a:schemeClr val="bg1"/>
                </a:solidFill>
              </a:rPr>
              <a:t>Maçã</a:t>
            </a:r>
            <a:endParaRPr lang="en-US" sz="20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60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3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16" grpId="0"/>
      <p:bldP spid="41" grpId="0"/>
      <p:bldP spid="41" grpId="1"/>
      <p:bldP spid="7" grpId="0" animBg="1"/>
      <p:bldP spid="7" grpId="1" animBg="1"/>
      <p:bldP spid="43" grpId="0" animBg="1"/>
      <p:bldP spid="43" grpId="1" animBg="1"/>
      <p:bldP spid="44" grpId="0" animBg="1"/>
      <p:bldP spid="44" grpId="1" animBg="1"/>
      <p:bldP spid="66" grpId="0" animBg="1"/>
      <p:bldP spid="66" grpId="1" animBg="1"/>
      <p:bldP spid="30" grpId="0"/>
      <p:bldP spid="30" grpId="1"/>
      <p:bldP spid="48" grpId="0"/>
      <p:bldP spid="48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</TotalTime>
  <Words>1031</Words>
  <Application>Microsoft Office PowerPoint</Application>
  <PresentationFormat>Widescreen</PresentationFormat>
  <Paragraphs>235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Century Gothic</vt:lpstr>
      <vt:lpstr>Wingdings</vt:lpstr>
      <vt:lpstr>Wingdings 3</vt:lpstr>
      <vt:lpstr>Ion</vt:lpstr>
      <vt:lpstr>Hands On – Data Science para Dados Geofísicos – Dia 1</vt:lpstr>
      <vt:lpstr>Agenda</vt:lpstr>
      <vt:lpstr>Procedural </vt:lpstr>
      <vt:lpstr>Procedural</vt:lpstr>
      <vt:lpstr>O que é Ciência de Dados? </vt:lpstr>
      <vt:lpstr>Definição</vt:lpstr>
      <vt:lpstr>Sub-Áreas</vt:lpstr>
      <vt:lpstr>Machine-Learning 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Por que Python? </vt:lpstr>
      <vt:lpstr>Por que Python?</vt:lpstr>
      <vt:lpstr>Google Colaboratory </vt:lpstr>
      <vt:lpstr>Google Colaboratory</vt:lpstr>
      <vt:lpstr>O que iremos colocar em prática </vt:lpstr>
      <vt:lpstr>O que iremos colocar em prática</vt:lpstr>
      <vt:lpstr>O que iremos colocar em prática</vt:lpstr>
      <vt:lpstr>O que iremos colocar em prática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 On – Data Science para Dados Geofísicos – Dia 1</dc:title>
  <dc:creator>Reinaldo Mozart da Gama e</dc:creator>
  <cp:lastModifiedBy>Reinaldo Mozart da Gama e</cp:lastModifiedBy>
  <cp:revision>1</cp:revision>
  <dcterms:created xsi:type="dcterms:W3CDTF">2020-09-08T23:09:22Z</dcterms:created>
  <dcterms:modified xsi:type="dcterms:W3CDTF">2020-09-08T23:14:14Z</dcterms:modified>
</cp:coreProperties>
</file>